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14" y="1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3E3E3E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3E3E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3E3E3E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3E3E3E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47" y="6400800"/>
            <a:ext cx="12189460" cy="457200"/>
          </a:xfrm>
          <a:custGeom>
            <a:avLst/>
            <a:gdLst/>
            <a:ahLst/>
            <a:cxnLst/>
            <a:rect l="l" t="t" r="r" b="b"/>
            <a:pathLst>
              <a:path w="12189460" h="457200">
                <a:moveTo>
                  <a:pt x="0" y="457200"/>
                </a:moveTo>
                <a:lnTo>
                  <a:pt x="12188952" y="457200"/>
                </a:lnTo>
                <a:lnTo>
                  <a:pt x="12188952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1B47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3744"/>
            <a:ext cx="12189460" cy="64135"/>
          </a:xfrm>
          <a:custGeom>
            <a:avLst/>
            <a:gdLst/>
            <a:ahLst/>
            <a:cxnLst/>
            <a:rect l="l" t="t" r="r" b="b"/>
            <a:pathLst>
              <a:path w="12189460" h="64135">
                <a:moveTo>
                  <a:pt x="0" y="64007"/>
                </a:moveTo>
                <a:lnTo>
                  <a:pt x="12188952" y="64007"/>
                </a:lnTo>
                <a:lnTo>
                  <a:pt x="12188952" y="0"/>
                </a:lnTo>
                <a:lnTo>
                  <a:pt x="0" y="0"/>
                </a:lnTo>
                <a:lnTo>
                  <a:pt x="0" y="64007"/>
                </a:lnTo>
                <a:close/>
              </a:path>
            </a:pathLst>
          </a:custGeom>
          <a:solidFill>
            <a:srgbClr val="1B47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333744"/>
            <a:ext cx="12192000" cy="67310"/>
          </a:xfrm>
          <a:custGeom>
            <a:avLst/>
            <a:gdLst/>
            <a:ahLst/>
            <a:cxnLst/>
            <a:rect l="l" t="t" r="r" b="b"/>
            <a:pathLst>
              <a:path w="12192000" h="67310">
                <a:moveTo>
                  <a:pt x="0" y="67055"/>
                </a:moveTo>
                <a:lnTo>
                  <a:pt x="12192000" y="67055"/>
                </a:lnTo>
                <a:lnTo>
                  <a:pt x="12192000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1B47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15851" y="1047715"/>
            <a:ext cx="10560296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3E3E3E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73035" y="1829561"/>
            <a:ext cx="9845929" cy="2787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3E3E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ebpdf4.icdd.com/2023/files/WebPDF42023ReadMe.pdf" TargetMode="External"/><Relationship Id="rId5" Type="http://schemas.openxmlformats.org/officeDocument/2006/relationships/hyperlink" Target="http://webpdf4.icdd.com/2021/downloads/PDF-4%2BWeb2021.exe" TargetMode="External"/><Relationship Id="rId4" Type="http://schemas.openxmlformats.org/officeDocument/2006/relationships/hyperlink" Target="http://webpdf4.icdd.com/2023/downloads/PDF-4+Web2023.ex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webpdf4support@icdd.com" TargetMode="External"/><Relationship Id="rId4" Type="http://schemas.openxmlformats.org/officeDocument/2006/relationships/hyperlink" Target="mailto:sales@icdd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ebpdf4.icdd.com/" TargetMode="External"/><Relationship Id="rId4" Type="http://schemas.openxmlformats.org/officeDocument/2006/relationships/hyperlink" Target="https://www.icdd.com/pdf-4-web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ebpdf4.icdd.com/2023/files/WebPDF42023ReadMe.pdf" TargetMode="External"/><Relationship Id="rId5" Type="http://schemas.openxmlformats.org/officeDocument/2006/relationships/hyperlink" Target="http://webpdf4.icdd.com/" TargetMode="External"/><Relationship Id="rId4" Type="http://schemas.openxmlformats.org/officeDocument/2006/relationships/hyperlink" Target="https://webpdf4.icdd.com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icrosoft.com/en-us/download/details.aspx?displaylang=en&amp;amp;id=24009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76019" y="2991104"/>
            <a:ext cx="991933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06000" algn="l"/>
              </a:tabLst>
            </a:pPr>
            <a:r>
              <a:rPr sz="8000" b="0" u="sng" spc="-60" dirty="0">
                <a:solidFill>
                  <a:srgbClr val="212121"/>
                </a:solidFill>
                <a:latin typeface="Calibri Light"/>
                <a:cs typeface="Calibri Light"/>
              </a:rPr>
              <a:t>PDF-4+/Web</a:t>
            </a:r>
            <a:r>
              <a:rPr sz="8000" b="0" u="sng" spc="-180" dirty="0">
                <a:solidFill>
                  <a:srgbClr val="212121"/>
                </a:solidFill>
                <a:latin typeface="Calibri Light"/>
                <a:cs typeface="Calibri Light"/>
              </a:rPr>
              <a:t> </a:t>
            </a:r>
            <a:r>
              <a:rPr lang="en-US" sz="8000" b="0" u="sng" spc="-40" dirty="0">
                <a:solidFill>
                  <a:srgbClr val="212121"/>
                </a:solidFill>
                <a:latin typeface="Calibri Light"/>
                <a:cs typeface="Calibri Light"/>
              </a:rPr>
              <a:t>2023</a:t>
            </a:r>
            <a:r>
              <a:rPr sz="8000" b="0" u="sng" spc="-40" dirty="0">
                <a:solidFill>
                  <a:srgbClr val="212121"/>
                </a:solidFill>
                <a:latin typeface="Calibri Light"/>
                <a:cs typeface="Calibri Light"/>
              </a:rPr>
              <a:t>	</a:t>
            </a:r>
            <a:endParaRPr sz="80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124" y="6330696"/>
            <a:ext cx="1205483" cy="493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000231" y="6414515"/>
            <a:ext cx="694943" cy="3916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90113" y="4478731"/>
            <a:ext cx="8636000" cy="167545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1863725">
              <a:lnSpc>
                <a:spcPts val="2590"/>
              </a:lnSpc>
              <a:spcBef>
                <a:spcPts val="425"/>
              </a:spcBef>
            </a:pPr>
            <a:r>
              <a:rPr sz="2400" b="0" spc="175" dirty="0">
                <a:solidFill>
                  <a:srgbClr val="637052"/>
                </a:solidFill>
                <a:latin typeface="Calibri Light"/>
                <a:cs typeface="Calibri Light"/>
              </a:rPr>
              <a:t>TECHNICAL QUESTIONS </a:t>
            </a:r>
            <a:r>
              <a:rPr sz="2400" b="0" spc="55" dirty="0">
                <a:solidFill>
                  <a:srgbClr val="637052"/>
                </a:solidFill>
                <a:latin typeface="Calibri Light"/>
                <a:cs typeface="Calibri Light"/>
              </a:rPr>
              <a:t>TO </a:t>
            </a:r>
            <a:r>
              <a:rPr sz="2400" b="0" spc="150" dirty="0">
                <a:solidFill>
                  <a:srgbClr val="637052"/>
                </a:solidFill>
                <a:latin typeface="Calibri Light"/>
                <a:cs typeface="Calibri Light"/>
              </a:rPr>
              <a:t>HELP </a:t>
            </a:r>
            <a:r>
              <a:rPr sz="2400" b="0" spc="175" dirty="0">
                <a:solidFill>
                  <a:srgbClr val="637052"/>
                </a:solidFill>
                <a:latin typeface="Calibri Light"/>
                <a:cs typeface="Calibri Light"/>
              </a:rPr>
              <a:t>YOU  DETERMINE </a:t>
            </a:r>
            <a:r>
              <a:rPr sz="2400" b="0" spc="100" dirty="0">
                <a:solidFill>
                  <a:srgbClr val="637052"/>
                </a:solidFill>
                <a:latin typeface="Calibri Light"/>
                <a:cs typeface="Calibri Light"/>
              </a:rPr>
              <a:t>IF </a:t>
            </a:r>
            <a:r>
              <a:rPr sz="2400" b="0" spc="165" dirty="0">
                <a:solidFill>
                  <a:srgbClr val="637052"/>
                </a:solidFill>
                <a:latin typeface="Calibri Light"/>
                <a:cs typeface="Calibri Light"/>
              </a:rPr>
              <a:t>PDF-4+/Web </a:t>
            </a:r>
            <a:r>
              <a:rPr lang="en-US" sz="2400" b="0" spc="135" dirty="0">
                <a:solidFill>
                  <a:srgbClr val="637052"/>
                </a:solidFill>
                <a:latin typeface="Calibri Light"/>
                <a:cs typeface="Calibri Light"/>
              </a:rPr>
              <a:t>2023</a:t>
            </a:r>
            <a:r>
              <a:rPr sz="2400" b="0" spc="135" dirty="0">
                <a:solidFill>
                  <a:srgbClr val="637052"/>
                </a:solidFill>
                <a:latin typeface="Calibri Light"/>
                <a:cs typeface="Calibri Light"/>
              </a:rPr>
              <a:t> </a:t>
            </a:r>
            <a:r>
              <a:rPr sz="2400" b="0" spc="125" dirty="0">
                <a:solidFill>
                  <a:srgbClr val="637052"/>
                </a:solidFill>
                <a:latin typeface="Calibri Light"/>
                <a:cs typeface="Calibri Light"/>
              </a:rPr>
              <a:t>CAN RUN </a:t>
            </a:r>
            <a:r>
              <a:rPr sz="2400" b="0" spc="200" dirty="0">
                <a:solidFill>
                  <a:srgbClr val="637052"/>
                </a:solidFill>
                <a:latin typeface="Calibri Light"/>
                <a:cs typeface="Calibri Light"/>
              </a:rPr>
              <a:t>ON  </a:t>
            </a:r>
            <a:r>
              <a:rPr sz="2400" b="0" spc="125" dirty="0">
                <a:solidFill>
                  <a:srgbClr val="637052"/>
                </a:solidFill>
                <a:latin typeface="Calibri Light"/>
                <a:cs typeface="Calibri Light"/>
              </a:rPr>
              <a:t>YOUR</a:t>
            </a:r>
            <a:r>
              <a:rPr sz="2400" b="0" spc="335" dirty="0">
                <a:solidFill>
                  <a:srgbClr val="637052"/>
                </a:solidFill>
                <a:latin typeface="Calibri Light"/>
                <a:cs typeface="Calibri Light"/>
              </a:rPr>
              <a:t> </a:t>
            </a:r>
            <a:r>
              <a:rPr sz="2400" b="0" spc="200" dirty="0">
                <a:solidFill>
                  <a:srgbClr val="637052"/>
                </a:solidFill>
                <a:latin typeface="Calibri Light"/>
                <a:cs typeface="Calibri Light"/>
              </a:rPr>
              <a:t>NETWORK</a:t>
            </a:r>
            <a:endParaRPr sz="2400" dirty="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lang="en-US" sz="1800" spc="-5" dirty="0">
                <a:latin typeface="Calibri"/>
                <a:cs typeface="Calibri"/>
              </a:rPr>
              <a:t>August</a:t>
            </a:r>
            <a:r>
              <a:rPr sz="1800" spc="-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3291" y="1737360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0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400800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0" y="457200"/>
                </a:moveTo>
                <a:lnTo>
                  <a:pt x="12192000" y="457200"/>
                </a:lnTo>
                <a:lnTo>
                  <a:pt x="121920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1435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765535" y="6367271"/>
            <a:ext cx="780275" cy="438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9455" y="6330695"/>
            <a:ext cx="1200911" cy="493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75194" y="1039964"/>
            <a:ext cx="44665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0" dirty="0"/>
              <a:t>Installing </a:t>
            </a:r>
            <a:r>
              <a:rPr spc="-45" dirty="0"/>
              <a:t>your</a:t>
            </a:r>
            <a:r>
              <a:rPr spc="-220" dirty="0"/>
              <a:t> </a:t>
            </a:r>
            <a:r>
              <a:rPr spc="-65" dirty="0"/>
              <a:t>product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xfrm>
            <a:off x="1173035" y="1829561"/>
            <a:ext cx="9845929" cy="2834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604">
              <a:lnSpc>
                <a:spcPts val="2280"/>
              </a:lnSpc>
              <a:spcBef>
                <a:spcPts val="105"/>
              </a:spcBef>
            </a:pPr>
            <a:r>
              <a:rPr dirty="0"/>
              <a:t>If you </a:t>
            </a:r>
            <a:r>
              <a:rPr spc="-5" dirty="0"/>
              <a:t>are </a:t>
            </a:r>
            <a:r>
              <a:rPr dirty="0"/>
              <a:t>renewing your </a:t>
            </a:r>
            <a:r>
              <a:rPr spc="-5" dirty="0"/>
              <a:t>software subscription download it</a:t>
            </a:r>
            <a:r>
              <a:rPr spc="-240" dirty="0"/>
              <a:t> </a:t>
            </a:r>
            <a:r>
              <a:rPr spc="-5" dirty="0"/>
              <a:t>from:</a:t>
            </a:r>
          </a:p>
          <a:p>
            <a:pPr marL="14604">
              <a:lnSpc>
                <a:spcPts val="2280"/>
              </a:lnSpc>
            </a:pPr>
            <a:r>
              <a:rPr lang="en-US" u="heavy" spc="-10" dirty="0">
                <a:solidFill>
                  <a:srgbClr val="2998E3"/>
                </a:solidFill>
                <a:hlinkClick r:id="rId4"/>
              </a:rPr>
              <a:t>http://webpdf4.icdd.com/2023/downloads/PDF-4+Web2023.exe</a:t>
            </a:r>
            <a:endParaRPr u="heavy" spc="-10" dirty="0">
              <a:solidFill>
                <a:srgbClr val="2998E3"/>
              </a:solidFill>
              <a:hlinkClick r:id="rId5"/>
            </a:endParaRPr>
          </a:p>
          <a:p>
            <a:pPr marL="15240" marR="202565">
              <a:lnSpc>
                <a:spcPts val="2160"/>
              </a:lnSpc>
              <a:spcBef>
                <a:spcPts val="1450"/>
              </a:spcBef>
            </a:pPr>
            <a:r>
              <a:rPr dirty="0"/>
              <a:t>If you just purchased the </a:t>
            </a:r>
            <a:r>
              <a:rPr spc="-5" dirty="0"/>
              <a:t>PDF-4+/Web </a:t>
            </a:r>
            <a:r>
              <a:rPr lang="en-US" spc="-5" dirty="0"/>
              <a:t>2023</a:t>
            </a:r>
            <a:r>
              <a:rPr spc="-5" dirty="0"/>
              <a:t>, </a:t>
            </a:r>
            <a:r>
              <a:rPr dirty="0"/>
              <a:t>the </a:t>
            </a:r>
            <a:r>
              <a:rPr spc="-5" dirty="0"/>
              <a:t>installation </a:t>
            </a:r>
            <a:r>
              <a:rPr dirty="0"/>
              <a:t>will </a:t>
            </a:r>
            <a:r>
              <a:rPr spc="-5" dirty="0"/>
              <a:t>be located on </a:t>
            </a:r>
            <a:r>
              <a:rPr dirty="0"/>
              <a:t>your </a:t>
            </a:r>
            <a:r>
              <a:rPr spc="-5" dirty="0"/>
              <a:t>dongle. </a:t>
            </a:r>
            <a:r>
              <a:rPr dirty="0"/>
              <a:t>If  you accidentally delete your installation program, you can download it from the site</a:t>
            </a:r>
            <a:r>
              <a:rPr spc="-30" dirty="0"/>
              <a:t> </a:t>
            </a:r>
            <a:r>
              <a:rPr dirty="0"/>
              <a:t>above.</a:t>
            </a:r>
          </a:p>
          <a:p>
            <a:pPr marL="15240" marR="136525">
              <a:lnSpc>
                <a:spcPts val="2160"/>
              </a:lnSpc>
              <a:spcBef>
                <a:spcPts val="1390"/>
              </a:spcBef>
            </a:pPr>
            <a:r>
              <a:rPr spc="-5" dirty="0"/>
              <a:t>Be sure to read the ReadMe.pdf:  </a:t>
            </a:r>
            <a:r>
              <a:rPr lang="en-US" u="heavy" spc="-5" dirty="0">
                <a:solidFill>
                  <a:srgbClr val="2998E3"/>
                </a:solidFill>
                <a:hlinkClick r:id="rId6"/>
              </a:rPr>
              <a:t>http://webpdf4.icdd.com/2023/files/WebPDF42023ReadMe.pdf. </a:t>
            </a:r>
            <a:r>
              <a:rPr spc="-5" dirty="0"/>
              <a:t>It explains how to install the  </a:t>
            </a:r>
            <a:r>
              <a:rPr dirty="0"/>
              <a:t>product after the ports are opened and has a </a:t>
            </a:r>
            <a:r>
              <a:rPr spc="-35" dirty="0"/>
              <a:t>FAQ</a:t>
            </a:r>
            <a:r>
              <a:rPr spc="-90" dirty="0"/>
              <a:t> </a:t>
            </a:r>
            <a:r>
              <a:rPr dirty="0"/>
              <a:t>section.</a:t>
            </a:r>
          </a:p>
          <a:p>
            <a:pPr marL="15240">
              <a:lnSpc>
                <a:spcPct val="100000"/>
              </a:lnSpc>
              <a:spcBef>
                <a:spcPts val="1130"/>
              </a:spcBef>
            </a:pPr>
            <a:r>
              <a:rPr dirty="0"/>
              <a:t>If the computer you’re using requires more than one IP address the </a:t>
            </a:r>
            <a:r>
              <a:rPr spc="-5" dirty="0"/>
              <a:t>PDF-4+/Web will not</a:t>
            </a:r>
            <a:r>
              <a:rPr spc="30" dirty="0"/>
              <a:t> </a:t>
            </a:r>
            <a:r>
              <a:rPr spc="-10" dirty="0"/>
              <a:t>work.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3291" y="1737360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0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400800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0" y="457200"/>
                </a:moveTo>
                <a:lnTo>
                  <a:pt x="12192000" y="457200"/>
                </a:lnTo>
                <a:lnTo>
                  <a:pt x="121920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1435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765535" y="6367271"/>
            <a:ext cx="780275" cy="438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9455" y="6330695"/>
            <a:ext cx="1200911" cy="493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76019" y="1041908"/>
            <a:ext cx="14344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30" dirty="0"/>
              <a:t>R</a:t>
            </a:r>
            <a:r>
              <a:rPr spc="-75" dirty="0"/>
              <a:t>e</a:t>
            </a:r>
            <a:r>
              <a:rPr spc="-50" dirty="0"/>
              <a:t>vi</a:t>
            </a:r>
            <a:r>
              <a:rPr spc="-75" dirty="0"/>
              <a:t>ew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83995" y="1831505"/>
            <a:ext cx="9737725" cy="3407984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469900" marR="5080" indent="-457200">
              <a:lnSpc>
                <a:spcPts val="2160"/>
              </a:lnSpc>
              <a:spcBef>
                <a:spcPts val="375"/>
              </a:spcBef>
              <a:buClr>
                <a:srgbClr val="1B478C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If you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did not observe delays in data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transmission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using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the tracert command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and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you are  interested in purchasing the PDF-4+/Web </a:t>
            </a:r>
            <a:r>
              <a:rPr lang="en-US" sz="2000" dirty="0">
                <a:solidFill>
                  <a:srgbClr val="3E3E3E"/>
                </a:solidFill>
                <a:latin typeface="Calibri"/>
                <a:cs typeface="Calibri"/>
              </a:rPr>
              <a:t>2023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database, please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contact the ICDD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sales  department at 610-325-9814 or</a:t>
            </a:r>
            <a:r>
              <a:rPr sz="2000" spc="10" dirty="0">
                <a:solidFill>
                  <a:srgbClr val="2998E3"/>
                </a:solidFill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2998E3"/>
                </a:solidFill>
                <a:latin typeface="Calibri"/>
                <a:cs typeface="Calibri"/>
                <a:hlinkClick r:id="rId4"/>
              </a:rPr>
              <a:t>sales@icdd.com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  <a:p>
            <a:pPr marL="469900" marR="241935" indent="-457200" algn="just">
              <a:lnSpc>
                <a:spcPts val="2160"/>
              </a:lnSpc>
              <a:spcBef>
                <a:spcPts val="1400"/>
              </a:spcBef>
              <a:buClr>
                <a:srgbClr val="1B478C"/>
              </a:buClr>
              <a:buAutoNum type="arabicPeriod"/>
              <a:tabLst>
                <a:tab pos="470534" algn="l"/>
              </a:tabLst>
            </a:pP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If you did observe delays in your data transmission using tracert, then you may want to  reconsider and purchase a USB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or DVD of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the PDF-4+ </a:t>
            </a:r>
            <a:r>
              <a:rPr lang="en-US" sz="2000" dirty="0">
                <a:solidFill>
                  <a:srgbClr val="3E3E3E"/>
                </a:solidFill>
                <a:latin typeface="Calibri"/>
                <a:cs typeface="Calibri"/>
              </a:rPr>
              <a:t>2023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product.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If you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still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want the 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PDF-4+/Web, it may impact access time for your search</a:t>
            </a:r>
            <a:r>
              <a:rPr sz="2000" spc="3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analysis.</a:t>
            </a:r>
            <a:endParaRPr sz="2000" dirty="0">
              <a:latin typeface="Calibri"/>
              <a:cs typeface="Calibri"/>
            </a:endParaRPr>
          </a:p>
          <a:p>
            <a:pPr marL="469900" marR="425450" indent="-457200">
              <a:lnSpc>
                <a:spcPts val="2160"/>
              </a:lnSpc>
              <a:spcBef>
                <a:spcPts val="1390"/>
              </a:spcBef>
              <a:buClr>
                <a:srgbClr val="1B478C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If your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ports are not opened,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explain to your </a:t>
            </a:r>
            <a:r>
              <a:rPr sz="2000" spc="-90" dirty="0">
                <a:solidFill>
                  <a:srgbClr val="3E3E3E"/>
                </a:solidFill>
                <a:latin typeface="Calibri"/>
                <a:cs typeface="Calibri"/>
              </a:rPr>
              <a:t>I.T.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Department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what the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ports are being 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used for and you would like to use the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PDF-4+/Web</a:t>
            </a:r>
            <a:r>
              <a:rPr sz="2000" spc="-114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lang="en-US" sz="2000" dirty="0">
                <a:solidFill>
                  <a:srgbClr val="3E3E3E"/>
                </a:solidFill>
                <a:latin typeface="Calibri"/>
                <a:cs typeface="Calibri"/>
              </a:rPr>
              <a:t>2023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  <a:p>
            <a:pPr marL="469900" marR="404495" indent="-457200">
              <a:lnSpc>
                <a:spcPts val="2160"/>
              </a:lnSpc>
              <a:spcBef>
                <a:spcPts val="1405"/>
              </a:spcBef>
              <a:buClr>
                <a:srgbClr val="1B478C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If you have any questions or need help installing your product, please contact ICDD at  610-325-9814 or</a:t>
            </a:r>
            <a:r>
              <a:rPr sz="2000" spc="-90" dirty="0">
                <a:solidFill>
                  <a:srgbClr val="2998E3"/>
                </a:solidFill>
                <a:latin typeface="Calibri"/>
                <a:cs typeface="Calibri"/>
              </a:rPr>
              <a:t> </a:t>
            </a:r>
            <a:r>
              <a:rPr sz="2000" u="heavy" dirty="0">
                <a:solidFill>
                  <a:srgbClr val="2998E3"/>
                </a:solidFill>
                <a:latin typeface="Calibri"/>
                <a:cs typeface="Calibri"/>
                <a:hlinkClick r:id="rId5"/>
              </a:rPr>
              <a:t>webpdf4support@icdd.com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3291" y="1737360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0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400800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0" y="457200"/>
                </a:moveTo>
                <a:lnTo>
                  <a:pt x="12192000" y="457200"/>
                </a:lnTo>
                <a:lnTo>
                  <a:pt x="121920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1435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765535" y="6367271"/>
            <a:ext cx="780275" cy="438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9455" y="6330695"/>
            <a:ext cx="1200911" cy="493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251323" y="1168400"/>
            <a:ext cx="95796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45" dirty="0"/>
              <a:t>What </a:t>
            </a:r>
            <a:r>
              <a:rPr sz="3200" spc="-25" dirty="0"/>
              <a:t>is </a:t>
            </a:r>
            <a:r>
              <a:rPr sz="3200" spc="-50" dirty="0"/>
              <a:t>Network Latency? </a:t>
            </a:r>
            <a:r>
              <a:rPr sz="3200" spc="-60" dirty="0"/>
              <a:t>I’m </a:t>
            </a:r>
            <a:r>
              <a:rPr sz="3200" spc="-55" dirty="0"/>
              <a:t>more </a:t>
            </a:r>
            <a:r>
              <a:rPr sz="3200" spc="-50" dirty="0"/>
              <a:t>familiar </a:t>
            </a:r>
            <a:r>
              <a:rPr sz="3200" spc="-35" dirty="0"/>
              <a:t>with</a:t>
            </a:r>
            <a:r>
              <a:rPr sz="3200" spc="-505" dirty="0"/>
              <a:t> </a:t>
            </a:r>
            <a:r>
              <a:rPr sz="3200" spc="-45" dirty="0"/>
              <a:t>bandwidth.</a:t>
            </a:r>
            <a:endParaRPr sz="3200"/>
          </a:p>
        </p:txBody>
      </p:sp>
      <p:sp>
        <p:nvSpPr>
          <p:cNvPr id="7" name="object 7"/>
          <p:cNvSpPr/>
          <p:nvPr/>
        </p:nvSpPr>
        <p:spPr>
          <a:xfrm>
            <a:off x="1097280" y="1845564"/>
            <a:ext cx="10058400" cy="4023360"/>
          </a:xfrm>
          <a:custGeom>
            <a:avLst/>
            <a:gdLst/>
            <a:ahLst/>
            <a:cxnLst/>
            <a:rect l="l" t="t" r="r" b="b"/>
            <a:pathLst>
              <a:path w="10058400" h="4023360">
                <a:moveTo>
                  <a:pt x="0" y="0"/>
                </a:moveTo>
                <a:lnTo>
                  <a:pt x="10058400" y="0"/>
                </a:lnTo>
                <a:lnTo>
                  <a:pt x="10058400" y="4023360"/>
                </a:lnTo>
                <a:lnTo>
                  <a:pt x="0" y="4023360"/>
                </a:lnTo>
                <a:lnTo>
                  <a:pt x="0" y="0"/>
                </a:lnTo>
                <a:close/>
              </a:path>
            </a:pathLst>
          </a:custGeom>
          <a:ln w="15240">
            <a:solidFill>
              <a:srgbClr val="1B47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36421" y="1831822"/>
            <a:ext cx="9981565" cy="3692036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368300" indent="6985" algn="just">
              <a:lnSpc>
                <a:spcPts val="2380"/>
              </a:lnSpc>
              <a:spcBef>
                <a:spcPts val="390"/>
              </a:spcBef>
            </a:pPr>
            <a:r>
              <a:rPr sz="2200" spc="-10" dirty="0">
                <a:latin typeface="Calibri"/>
                <a:cs typeface="Calibri"/>
              </a:rPr>
              <a:t>Network latency </a:t>
            </a:r>
            <a:r>
              <a:rPr sz="2200" spc="-5" dirty="0">
                <a:latin typeface="Calibri"/>
                <a:cs typeface="Calibri"/>
              </a:rPr>
              <a:t>is </a:t>
            </a:r>
            <a:r>
              <a:rPr sz="2200" spc="-10" dirty="0">
                <a:latin typeface="Calibri"/>
                <a:cs typeface="Calibri"/>
              </a:rPr>
              <a:t>simply defined </a:t>
            </a:r>
            <a:r>
              <a:rPr sz="2200" spc="-5" dirty="0">
                <a:latin typeface="Calibri"/>
                <a:cs typeface="Calibri"/>
              </a:rPr>
              <a:t>as </a:t>
            </a:r>
            <a:r>
              <a:rPr sz="2200" spc="-10" dirty="0">
                <a:latin typeface="Calibri"/>
                <a:cs typeface="Calibri"/>
              </a:rPr>
              <a:t>the time delay observed </a:t>
            </a:r>
            <a:r>
              <a:rPr sz="2200" spc="-5" dirty="0">
                <a:latin typeface="Calibri"/>
                <a:cs typeface="Calibri"/>
              </a:rPr>
              <a:t>as </a:t>
            </a:r>
            <a:r>
              <a:rPr sz="2200" spc="-10" dirty="0">
                <a:latin typeface="Calibri"/>
                <a:cs typeface="Calibri"/>
              </a:rPr>
              <a:t>data transmits from  one point </a:t>
            </a:r>
            <a:r>
              <a:rPr sz="2200" spc="-5" dirty="0">
                <a:latin typeface="Calibri"/>
                <a:cs typeface="Calibri"/>
              </a:rPr>
              <a:t>to </a:t>
            </a:r>
            <a:r>
              <a:rPr sz="2200" spc="-30" dirty="0">
                <a:latin typeface="Calibri"/>
                <a:cs typeface="Calibri"/>
              </a:rPr>
              <a:t>another. </a:t>
            </a:r>
            <a:r>
              <a:rPr sz="2200" spc="-10" dirty="0">
                <a:latin typeface="Calibri"/>
                <a:cs typeface="Calibri"/>
              </a:rPr>
              <a:t>Doing </a:t>
            </a:r>
            <a:r>
              <a:rPr sz="2200" spc="-5" dirty="0">
                <a:latin typeface="Calibri"/>
                <a:cs typeface="Calibri"/>
              </a:rPr>
              <a:t>a </a:t>
            </a:r>
            <a:r>
              <a:rPr sz="2200" spc="-10" dirty="0">
                <a:latin typeface="Calibri"/>
                <a:cs typeface="Calibri"/>
              </a:rPr>
              <a:t>latency </a:t>
            </a:r>
            <a:r>
              <a:rPr sz="2200" spc="-5" dirty="0">
                <a:latin typeface="Calibri"/>
                <a:cs typeface="Calibri"/>
              </a:rPr>
              <a:t>test will </a:t>
            </a:r>
            <a:r>
              <a:rPr sz="2200" spc="-10" dirty="0">
                <a:latin typeface="Calibri"/>
                <a:cs typeface="Calibri"/>
              </a:rPr>
              <a:t>determine </a:t>
            </a:r>
            <a:r>
              <a:rPr sz="2200" spc="-5" dirty="0">
                <a:latin typeface="Calibri"/>
                <a:cs typeface="Calibri"/>
              </a:rPr>
              <a:t>if </a:t>
            </a:r>
            <a:r>
              <a:rPr sz="2200" spc="-20" dirty="0">
                <a:latin typeface="Calibri"/>
                <a:cs typeface="Calibri"/>
              </a:rPr>
              <a:t>you </a:t>
            </a:r>
            <a:r>
              <a:rPr sz="2200" spc="-25" dirty="0">
                <a:latin typeface="Calibri"/>
                <a:cs typeface="Calibri"/>
              </a:rPr>
              <a:t>want </a:t>
            </a:r>
            <a:r>
              <a:rPr sz="2200" spc="-15" dirty="0">
                <a:latin typeface="Calibri"/>
                <a:cs typeface="Calibri"/>
              </a:rPr>
              <a:t>to </a:t>
            </a:r>
            <a:r>
              <a:rPr sz="2200" spc="-10" dirty="0">
                <a:latin typeface="Calibri"/>
                <a:cs typeface="Calibri"/>
              </a:rPr>
              <a:t>purchase the  PDF-4+/Web product. </a:t>
            </a:r>
            <a:r>
              <a:rPr sz="2200" b="1" spc="-5" dirty="0">
                <a:latin typeface="Calibri"/>
                <a:cs typeface="Calibri"/>
              </a:rPr>
              <a:t>I </a:t>
            </a:r>
            <a:r>
              <a:rPr sz="2200" b="1" spc="-10" dirty="0">
                <a:latin typeface="Calibri"/>
                <a:cs typeface="Calibri"/>
              </a:rPr>
              <a:t>will show you how </a:t>
            </a:r>
            <a:r>
              <a:rPr sz="2200" b="1" spc="-5" dirty="0">
                <a:latin typeface="Calibri"/>
                <a:cs typeface="Calibri"/>
              </a:rPr>
              <a:t>to </a:t>
            </a:r>
            <a:r>
              <a:rPr sz="2200" b="1" spc="-10" dirty="0">
                <a:latin typeface="Calibri"/>
                <a:cs typeface="Calibri"/>
              </a:rPr>
              <a:t>test for latency </a:t>
            </a:r>
            <a:r>
              <a:rPr sz="2200" b="1" spc="-5" dirty="0">
                <a:latin typeface="Calibri"/>
                <a:cs typeface="Calibri"/>
              </a:rPr>
              <a:t>in </a:t>
            </a:r>
            <a:r>
              <a:rPr sz="2200" b="1" spc="-10" dirty="0">
                <a:latin typeface="Calibri"/>
                <a:cs typeface="Calibri"/>
              </a:rPr>
              <a:t>the next two</a:t>
            </a:r>
            <a:r>
              <a:rPr sz="2200" b="1" spc="450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slides.</a:t>
            </a:r>
            <a:endParaRPr sz="2200" dirty="0">
              <a:latin typeface="Calibri"/>
              <a:cs typeface="Calibri"/>
            </a:endParaRPr>
          </a:p>
          <a:p>
            <a:pPr marL="12700" marR="5080">
              <a:lnSpc>
                <a:spcPts val="2380"/>
              </a:lnSpc>
              <a:spcBef>
                <a:spcPts val="550"/>
              </a:spcBef>
            </a:pPr>
            <a:r>
              <a:rPr sz="2200" spc="-15" dirty="0">
                <a:latin typeface="Calibri"/>
                <a:cs typeface="Calibri"/>
              </a:rPr>
              <a:t>Latency </a:t>
            </a:r>
            <a:r>
              <a:rPr sz="2200" spc="-5" dirty="0">
                <a:latin typeface="Calibri"/>
                <a:cs typeface="Calibri"/>
              </a:rPr>
              <a:t>usually </a:t>
            </a:r>
            <a:r>
              <a:rPr sz="2200" spc="-15" dirty="0">
                <a:latin typeface="Calibri"/>
                <a:cs typeface="Calibri"/>
              </a:rPr>
              <a:t>occurs </a:t>
            </a:r>
            <a:r>
              <a:rPr sz="2200" spc="-5" dirty="0">
                <a:latin typeface="Calibri"/>
                <a:cs typeface="Calibri"/>
              </a:rPr>
              <a:t>when </a:t>
            </a:r>
            <a:r>
              <a:rPr sz="2200" spc="-15" dirty="0">
                <a:latin typeface="Calibri"/>
                <a:cs typeface="Calibri"/>
              </a:rPr>
              <a:t>you are </a:t>
            </a:r>
            <a:r>
              <a:rPr sz="2200" spc="-5" dirty="0">
                <a:latin typeface="Calibri"/>
                <a:cs typeface="Calibri"/>
              </a:rPr>
              <a:t>no </a:t>
            </a:r>
            <a:r>
              <a:rPr sz="2200" spc="-10" dirty="0">
                <a:latin typeface="Calibri"/>
                <a:cs typeface="Calibri"/>
              </a:rPr>
              <a:t>longer </a:t>
            </a:r>
            <a:r>
              <a:rPr sz="2200" spc="-5" dirty="0">
                <a:latin typeface="Calibri"/>
                <a:cs typeface="Calibri"/>
              </a:rPr>
              <a:t>using </a:t>
            </a:r>
            <a:r>
              <a:rPr sz="2200" spc="-10" dirty="0">
                <a:latin typeface="Calibri"/>
                <a:cs typeface="Calibri"/>
              </a:rPr>
              <a:t>your </a:t>
            </a:r>
            <a:r>
              <a:rPr sz="2200" spc="-15" dirty="0">
                <a:latin typeface="Calibri"/>
                <a:cs typeface="Calibri"/>
              </a:rPr>
              <a:t>Internet </a:t>
            </a:r>
            <a:r>
              <a:rPr sz="2200" spc="-5" dirty="0">
                <a:latin typeface="Calibri"/>
                <a:cs typeface="Calibri"/>
              </a:rPr>
              <a:t>Service </a:t>
            </a:r>
            <a:r>
              <a:rPr sz="2200" spc="-15" dirty="0">
                <a:latin typeface="Calibri"/>
                <a:cs typeface="Calibri"/>
              </a:rPr>
              <a:t>Provider’s  </a:t>
            </a:r>
            <a:r>
              <a:rPr sz="2200" spc="-10" dirty="0">
                <a:latin typeface="Calibri"/>
                <a:cs typeface="Calibri"/>
              </a:rPr>
              <a:t>network </a:t>
            </a:r>
            <a:r>
              <a:rPr sz="2200" spc="-5" dirty="0">
                <a:latin typeface="Calibri"/>
                <a:cs typeface="Calibri"/>
              </a:rPr>
              <a:t>and </a:t>
            </a:r>
            <a:r>
              <a:rPr sz="2200" spc="-15" dirty="0">
                <a:latin typeface="Calibri"/>
                <a:cs typeface="Calibri"/>
              </a:rPr>
              <a:t>you </a:t>
            </a:r>
            <a:r>
              <a:rPr sz="2200" spc="-20" dirty="0">
                <a:latin typeface="Calibri"/>
                <a:cs typeface="Calibri"/>
              </a:rPr>
              <a:t>get </a:t>
            </a:r>
            <a:r>
              <a:rPr sz="2200" spc="-15" dirty="0">
                <a:latin typeface="Calibri"/>
                <a:cs typeface="Calibri"/>
              </a:rPr>
              <a:t>routed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5" dirty="0">
                <a:latin typeface="Calibri"/>
                <a:cs typeface="Calibri"/>
              </a:rPr>
              <a:t>another </a:t>
            </a:r>
            <a:r>
              <a:rPr sz="2200" spc="-15" dirty="0">
                <a:latin typeface="Calibri"/>
                <a:cs typeface="Calibri"/>
              </a:rPr>
              <a:t>Internet </a:t>
            </a:r>
            <a:r>
              <a:rPr sz="2200" spc="-5" dirty="0">
                <a:latin typeface="Calibri"/>
                <a:cs typeface="Calibri"/>
              </a:rPr>
              <a:t>Service </a:t>
            </a:r>
            <a:r>
              <a:rPr sz="2200" spc="-15" dirty="0">
                <a:latin typeface="Calibri"/>
                <a:cs typeface="Calibri"/>
              </a:rPr>
              <a:t>Provider’s </a:t>
            </a:r>
            <a:r>
              <a:rPr sz="2200" spc="-10" dirty="0">
                <a:latin typeface="Calibri"/>
                <a:cs typeface="Calibri"/>
              </a:rPr>
              <a:t>network. Most </a:t>
            </a:r>
            <a:r>
              <a:rPr sz="2200" spc="-5" dirty="0">
                <a:latin typeface="Calibri"/>
                <a:cs typeface="Calibri"/>
              </a:rPr>
              <a:t>of </a:t>
            </a:r>
            <a:r>
              <a:rPr sz="2200" spc="-10" dirty="0">
                <a:latin typeface="Calibri"/>
                <a:cs typeface="Calibri"/>
              </a:rPr>
              <a:t>the  </a:t>
            </a:r>
            <a:r>
              <a:rPr sz="2200" spc="-5" dirty="0">
                <a:latin typeface="Calibri"/>
                <a:cs typeface="Calibri"/>
              </a:rPr>
              <a:t>time it is </a:t>
            </a:r>
            <a:r>
              <a:rPr sz="2200" spc="-15" dirty="0">
                <a:latin typeface="Calibri"/>
                <a:cs typeface="Calibri"/>
              </a:rPr>
              <a:t>transparent </a:t>
            </a:r>
            <a:r>
              <a:rPr sz="2200" spc="-5" dirty="0">
                <a:latin typeface="Calibri"/>
                <a:cs typeface="Calibri"/>
              </a:rPr>
              <a:t>when using a </a:t>
            </a:r>
            <a:r>
              <a:rPr sz="2200" spc="-15" dirty="0">
                <a:latin typeface="Calibri"/>
                <a:cs typeface="Calibri"/>
              </a:rPr>
              <a:t>web browser </a:t>
            </a:r>
            <a:r>
              <a:rPr sz="2200" spc="-10" dirty="0">
                <a:latin typeface="Calibri"/>
                <a:cs typeface="Calibri"/>
              </a:rPr>
              <a:t>due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15" dirty="0">
                <a:latin typeface="Calibri"/>
                <a:cs typeface="Calibri"/>
              </a:rPr>
              <a:t>webpages </a:t>
            </a:r>
            <a:r>
              <a:rPr sz="2200" spc="-5" dirty="0">
                <a:latin typeface="Calibri"/>
                <a:cs typeface="Calibri"/>
              </a:rPr>
              <a:t>not </a:t>
            </a:r>
            <a:r>
              <a:rPr sz="2200" spc="-10" dirty="0">
                <a:latin typeface="Calibri"/>
                <a:cs typeface="Calibri"/>
              </a:rPr>
              <a:t>requiring </a:t>
            </a:r>
            <a:r>
              <a:rPr sz="2200" spc="-5" dirty="0">
                <a:latin typeface="Calibri"/>
                <a:cs typeface="Calibri"/>
              </a:rPr>
              <a:t>lots of  bandwidth, </a:t>
            </a:r>
            <a:r>
              <a:rPr sz="2200" spc="-10" dirty="0">
                <a:latin typeface="Calibri"/>
                <a:cs typeface="Calibri"/>
              </a:rPr>
              <a:t>but </a:t>
            </a:r>
            <a:r>
              <a:rPr sz="2200" spc="-15" dirty="0">
                <a:latin typeface="Calibri"/>
                <a:cs typeface="Calibri"/>
              </a:rPr>
              <a:t>you can </a:t>
            </a:r>
            <a:r>
              <a:rPr sz="2200" spc="-20" dirty="0">
                <a:latin typeface="Calibri"/>
                <a:cs typeface="Calibri"/>
              </a:rPr>
              <a:t>have </a:t>
            </a:r>
            <a:r>
              <a:rPr sz="2200" spc="-10" dirty="0">
                <a:latin typeface="Calibri"/>
                <a:cs typeface="Calibri"/>
              </a:rPr>
              <a:t>problems </a:t>
            </a:r>
            <a:r>
              <a:rPr sz="2200" spc="-5" dirty="0">
                <a:latin typeface="Calibri"/>
                <a:cs typeface="Calibri"/>
              </a:rPr>
              <a:t>accessing </a:t>
            </a:r>
            <a:r>
              <a:rPr sz="2200" spc="-15" dirty="0">
                <a:latin typeface="Calibri"/>
                <a:cs typeface="Calibri"/>
              </a:rPr>
              <a:t>information from </a:t>
            </a:r>
            <a:r>
              <a:rPr sz="2200" spc="-10" dirty="0">
                <a:latin typeface="Calibri"/>
                <a:cs typeface="Calibri"/>
              </a:rPr>
              <a:t>the</a:t>
            </a:r>
            <a:r>
              <a:rPr sz="2200" spc="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internet.</a:t>
            </a:r>
            <a:endParaRPr sz="2200" dirty="0">
              <a:latin typeface="Calibri"/>
              <a:cs typeface="Calibri"/>
            </a:endParaRPr>
          </a:p>
          <a:p>
            <a:pPr marL="12700" marR="31750">
              <a:lnSpc>
                <a:spcPts val="2380"/>
              </a:lnSpc>
              <a:spcBef>
                <a:spcPts val="1400"/>
              </a:spcBef>
            </a:pPr>
            <a:r>
              <a:rPr sz="2200" spc="-10" dirty="0">
                <a:latin typeface="Calibri"/>
                <a:cs typeface="Calibri"/>
              </a:rPr>
              <a:t>The </a:t>
            </a:r>
            <a:r>
              <a:rPr sz="2200" spc="-5" dirty="0">
                <a:latin typeface="Calibri"/>
                <a:cs typeface="Calibri"/>
              </a:rPr>
              <a:t>other </a:t>
            </a:r>
            <a:r>
              <a:rPr sz="2200" spc="-35" dirty="0">
                <a:latin typeface="Calibri"/>
                <a:cs typeface="Calibri"/>
              </a:rPr>
              <a:t>key </a:t>
            </a:r>
            <a:r>
              <a:rPr sz="2200" spc="-5" dirty="0">
                <a:latin typeface="Calibri"/>
                <a:cs typeface="Calibri"/>
              </a:rPr>
              <a:t>aspect is bandwidth</a:t>
            </a:r>
            <a:r>
              <a:rPr lang="en-US" sz="2200" spc="-5" dirty="0">
                <a:latin typeface="Calibri"/>
                <a:cs typeface="Calibri"/>
              </a:rPr>
              <a:t>,</a:t>
            </a:r>
            <a:r>
              <a:rPr sz="2200" spc="-5" dirty="0">
                <a:latin typeface="Calibri"/>
                <a:cs typeface="Calibri"/>
              </a:rPr>
              <a:t> with </a:t>
            </a:r>
            <a:r>
              <a:rPr sz="2200" spc="-20" dirty="0">
                <a:latin typeface="Calibri"/>
                <a:cs typeface="Calibri"/>
              </a:rPr>
              <a:t>regard to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5" dirty="0">
                <a:latin typeface="Calibri"/>
                <a:cs typeface="Calibri"/>
              </a:rPr>
              <a:t>internet </a:t>
            </a:r>
            <a:r>
              <a:rPr sz="2200" spc="-5" dirty="0">
                <a:latin typeface="Calibri"/>
                <a:cs typeface="Calibri"/>
              </a:rPr>
              <a:t>is </a:t>
            </a:r>
            <a:r>
              <a:rPr sz="2200" spc="-15" dirty="0">
                <a:latin typeface="Calibri"/>
                <a:cs typeface="Calibri"/>
              </a:rPr>
              <a:t>generally </a:t>
            </a:r>
            <a:r>
              <a:rPr sz="2200" spc="-25" dirty="0">
                <a:latin typeface="Calibri"/>
                <a:cs typeface="Calibri"/>
              </a:rPr>
              <a:t>referred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5" dirty="0">
                <a:latin typeface="Calibri"/>
                <a:cs typeface="Calibri"/>
              </a:rPr>
              <a:t>as </a:t>
            </a:r>
            <a:r>
              <a:rPr sz="2200" spc="-10" dirty="0">
                <a:latin typeface="Calibri"/>
                <a:cs typeface="Calibri"/>
              </a:rPr>
              <a:t>the amount </a:t>
            </a:r>
            <a:r>
              <a:rPr sz="2200" spc="-5" dirty="0">
                <a:latin typeface="Calibri"/>
                <a:cs typeface="Calibri"/>
              </a:rPr>
              <a:t>of </a:t>
            </a:r>
            <a:r>
              <a:rPr sz="2200" spc="-20" dirty="0">
                <a:latin typeface="Calibri"/>
                <a:cs typeface="Calibri"/>
              </a:rPr>
              <a:t>data </a:t>
            </a:r>
            <a:r>
              <a:rPr sz="2200" spc="-10" dirty="0">
                <a:latin typeface="Calibri"/>
                <a:cs typeface="Calibri"/>
              </a:rPr>
              <a:t>that </a:t>
            </a:r>
            <a:r>
              <a:rPr sz="2200" spc="-15" dirty="0">
                <a:latin typeface="Calibri"/>
                <a:cs typeface="Calibri"/>
              </a:rPr>
              <a:t>can </a:t>
            </a:r>
            <a:r>
              <a:rPr sz="2200" spc="-5" dirty="0">
                <a:latin typeface="Calibri"/>
                <a:cs typeface="Calibri"/>
              </a:rPr>
              <a:t>be uploaded or </a:t>
            </a:r>
            <a:r>
              <a:rPr sz="2200" spc="-10" dirty="0">
                <a:latin typeface="Calibri"/>
                <a:cs typeface="Calibri"/>
              </a:rPr>
              <a:t>downloaded </a:t>
            </a:r>
            <a:r>
              <a:rPr sz="2200" spc="-15" dirty="0">
                <a:latin typeface="Calibri"/>
                <a:cs typeface="Calibri"/>
              </a:rPr>
              <a:t>to </a:t>
            </a:r>
            <a:r>
              <a:rPr sz="2200" spc="-5" dirty="0">
                <a:latin typeface="Calibri"/>
                <a:cs typeface="Calibri"/>
              </a:rPr>
              <a:t>or </a:t>
            </a:r>
            <a:r>
              <a:rPr sz="2200" spc="-15" dirty="0">
                <a:latin typeface="Calibri"/>
                <a:cs typeface="Calibri"/>
              </a:rPr>
              <a:t>from </a:t>
            </a:r>
            <a:r>
              <a:rPr sz="2200" spc="-5" dirty="0">
                <a:latin typeface="Calibri"/>
                <a:cs typeface="Calibri"/>
              </a:rPr>
              <a:t>a </a:t>
            </a:r>
            <a:r>
              <a:rPr sz="2200" spc="-40" dirty="0">
                <a:latin typeface="Calibri"/>
                <a:cs typeface="Calibri"/>
              </a:rPr>
              <a:t>server.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5" dirty="0">
                <a:latin typeface="Calibri"/>
                <a:cs typeface="Calibri"/>
              </a:rPr>
              <a:t>more </a:t>
            </a:r>
            <a:r>
              <a:rPr sz="2200" spc="-5" dirty="0">
                <a:latin typeface="Calibri"/>
                <a:cs typeface="Calibri"/>
              </a:rPr>
              <a:t>bandwidth, </a:t>
            </a:r>
            <a:r>
              <a:rPr sz="2200" spc="-10" dirty="0">
                <a:latin typeface="Calibri"/>
                <a:cs typeface="Calibri"/>
              </a:rPr>
              <a:t>the </a:t>
            </a:r>
            <a:r>
              <a:rPr sz="2200" spc="-20" dirty="0">
                <a:latin typeface="Calibri"/>
                <a:cs typeface="Calibri"/>
              </a:rPr>
              <a:t>faster </a:t>
            </a:r>
            <a:r>
              <a:rPr sz="2200" spc="-5" dirty="0">
                <a:latin typeface="Calibri"/>
                <a:cs typeface="Calibri"/>
              </a:rPr>
              <a:t>files </a:t>
            </a:r>
            <a:r>
              <a:rPr sz="2200" spc="-15" dirty="0">
                <a:latin typeface="Calibri"/>
                <a:cs typeface="Calibri"/>
              </a:rPr>
              <a:t>can </a:t>
            </a:r>
            <a:r>
              <a:rPr sz="2200" spc="-10" dirty="0">
                <a:latin typeface="Calibri"/>
                <a:cs typeface="Calibri"/>
              </a:rPr>
              <a:t>be </a:t>
            </a:r>
            <a:r>
              <a:rPr sz="2200" spc="-5" dirty="0">
                <a:latin typeface="Calibri"/>
                <a:cs typeface="Calibri"/>
              </a:rPr>
              <a:t>uploaded or </a:t>
            </a:r>
            <a:r>
              <a:rPr sz="2200" spc="-10" dirty="0">
                <a:latin typeface="Calibri"/>
                <a:cs typeface="Calibri"/>
              </a:rPr>
              <a:t>downloaded </a:t>
            </a:r>
            <a:r>
              <a:rPr sz="2200" spc="-5" dirty="0">
                <a:latin typeface="Calibri"/>
                <a:cs typeface="Calibri"/>
              </a:rPr>
              <a:t>depending on </a:t>
            </a:r>
            <a:r>
              <a:rPr sz="2200" spc="-10" dirty="0">
                <a:latin typeface="Calibri"/>
                <a:cs typeface="Calibri"/>
              </a:rPr>
              <a:t>your </a:t>
            </a:r>
            <a:r>
              <a:rPr sz="2200" spc="-15" dirty="0">
                <a:latin typeface="Calibri"/>
                <a:cs typeface="Calibri"/>
              </a:rPr>
              <a:t>total </a:t>
            </a:r>
            <a:r>
              <a:rPr sz="2200" spc="-10" dirty="0">
                <a:latin typeface="Calibri"/>
                <a:cs typeface="Calibri"/>
              </a:rPr>
              <a:t>network</a:t>
            </a:r>
            <a:r>
              <a:rPr sz="2200" spc="-15" dirty="0">
                <a:latin typeface="Calibri"/>
                <a:cs typeface="Calibri"/>
              </a:rPr>
              <a:t> traffic.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3291" y="1737360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0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400800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0" y="457200"/>
                </a:moveTo>
                <a:lnTo>
                  <a:pt x="12192000" y="457200"/>
                </a:lnTo>
                <a:lnTo>
                  <a:pt x="121920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1435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765535" y="6367271"/>
            <a:ext cx="780275" cy="438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9455" y="6330695"/>
            <a:ext cx="1200911" cy="493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76019" y="1041908"/>
            <a:ext cx="98933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5" dirty="0"/>
              <a:t>Examining Network Latency </a:t>
            </a:r>
            <a:r>
              <a:rPr spc="-5" dirty="0"/>
              <a:t>– </a:t>
            </a:r>
            <a:r>
              <a:rPr spc="-55" dirty="0"/>
              <a:t>Reliable</a:t>
            </a:r>
            <a:r>
              <a:rPr spc="-425" dirty="0"/>
              <a:t> </a:t>
            </a:r>
            <a:r>
              <a:rPr spc="-55" dirty="0"/>
              <a:t>Connection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75814" y="1831510"/>
            <a:ext cx="9716770" cy="88011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5"/>
              </a:spcBef>
            </a:pP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Click on Start, then Run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(or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use the </a:t>
            </a:r>
            <a:r>
              <a:rPr sz="2000" spc="-15" dirty="0">
                <a:solidFill>
                  <a:srgbClr val="3E3E3E"/>
                </a:solidFill>
                <a:latin typeface="Calibri"/>
                <a:cs typeface="Calibri"/>
              </a:rPr>
              <a:t>keyboard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shortcut by pressing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Windows </a:t>
            </a:r>
            <a:r>
              <a:rPr sz="2000" spc="-15" dirty="0">
                <a:solidFill>
                  <a:srgbClr val="3E3E3E"/>
                </a:solidFill>
                <a:latin typeface="Calibri"/>
                <a:cs typeface="Calibri"/>
              </a:rPr>
              <a:t>Key </a:t>
            </a:r>
            <a:r>
              <a:rPr sz="2000" dirty="0">
                <a:latin typeface="Calibri"/>
                <a:cs typeface="Calibri"/>
              </a:rPr>
              <a:t>and the  </a:t>
            </a:r>
            <a:r>
              <a:rPr sz="2000" spc="-15" dirty="0">
                <a:latin typeface="Calibri"/>
                <a:cs typeface="Calibri"/>
              </a:rPr>
              <a:t>letter </a:t>
            </a:r>
            <a:r>
              <a:rPr sz="2000" spc="-5" dirty="0">
                <a:latin typeface="Calibri"/>
                <a:cs typeface="Calibri"/>
              </a:rPr>
              <a:t>r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)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type cmd, and then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click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OK. Once 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you get </a:t>
            </a:r>
            <a:r>
              <a:rPr sz="2000" spc="-15" dirty="0">
                <a:solidFill>
                  <a:srgbClr val="3E3E3E"/>
                </a:solidFill>
                <a:latin typeface="Calibri"/>
                <a:cs typeface="Calibri"/>
              </a:rPr>
              <a:t>to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command 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prompt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dialog </a:t>
            </a:r>
            <a:r>
              <a:rPr sz="2000" spc="-30" dirty="0">
                <a:solidFill>
                  <a:srgbClr val="3E3E3E"/>
                </a:solidFill>
                <a:latin typeface="Calibri"/>
                <a:cs typeface="Calibri"/>
              </a:rPr>
              <a:t>window,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type  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tracert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198.139.133.139. In </a:t>
            </a:r>
            <a:r>
              <a:rPr sz="2000" spc="-20" dirty="0">
                <a:solidFill>
                  <a:srgbClr val="3E3E3E"/>
                </a:solidFill>
                <a:latin typeface="Calibri"/>
                <a:cs typeface="Calibri"/>
              </a:rPr>
              <a:t>my </a:t>
            </a:r>
            <a:r>
              <a:rPr sz="2000" spc="-15" dirty="0">
                <a:solidFill>
                  <a:srgbClr val="3E3E3E"/>
                </a:solidFill>
                <a:latin typeface="Calibri"/>
                <a:cs typeface="Calibri"/>
              </a:rPr>
              <a:t>example,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I 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picked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 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random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IP Address. What </a:t>
            </a:r>
            <a:r>
              <a:rPr sz="2000" spc="-15" dirty="0">
                <a:solidFill>
                  <a:srgbClr val="3E3E3E"/>
                </a:solidFill>
                <a:latin typeface="Calibri"/>
                <a:cs typeface="Calibri"/>
              </a:rPr>
              <a:t>to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look</a:t>
            </a:r>
            <a:r>
              <a:rPr sz="2000" spc="10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3E3E3E"/>
                </a:solidFill>
                <a:latin typeface="Calibri"/>
                <a:cs typeface="Calibri"/>
              </a:rPr>
              <a:t>for: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483864" y="2884932"/>
            <a:ext cx="5425439" cy="33177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11708" y="2974848"/>
            <a:ext cx="2598420" cy="3138170"/>
          </a:xfrm>
          <a:custGeom>
            <a:avLst/>
            <a:gdLst/>
            <a:ahLst/>
            <a:cxnLst/>
            <a:rect l="l" t="t" r="r" b="b"/>
            <a:pathLst>
              <a:path w="2598420" h="3138170">
                <a:moveTo>
                  <a:pt x="0" y="0"/>
                </a:moveTo>
                <a:lnTo>
                  <a:pt x="2598420" y="0"/>
                </a:lnTo>
                <a:lnTo>
                  <a:pt x="2598420" y="3137916"/>
                </a:lnTo>
                <a:lnTo>
                  <a:pt x="0" y="3137916"/>
                </a:lnTo>
                <a:lnTo>
                  <a:pt x="0" y="0"/>
                </a:lnTo>
                <a:close/>
              </a:path>
            </a:pathLst>
          </a:custGeom>
          <a:solidFill>
            <a:srgbClr val="8CB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90841" y="2991929"/>
            <a:ext cx="2416175" cy="3042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Look </a:t>
            </a:r>
            <a:r>
              <a:rPr sz="1800" spc="-10" dirty="0">
                <a:latin typeface="Calibri"/>
                <a:cs typeface="Calibri"/>
              </a:rPr>
              <a:t>at </a:t>
            </a:r>
            <a:r>
              <a:rPr sz="1800" spc="-5" dirty="0">
                <a:latin typeface="Calibri"/>
                <a:cs typeface="Calibri"/>
              </a:rPr>
              <a:t>milliseconds </a:t>
            </a:r>
            <a:r>
              <a:rPr sz="1800" spc="-10" dirty="0">
                <a:latin typeface="Calibri"/>
                <a:cs typeface="Calibri"/>
              </a:rPr>
              <a:t>(ms),  are </a:t>
            </a:r>
            <a:r>
              <a:rPr sz="1800" spc="-5" dirty="0">
                <a:latin typeface="Calibri"/>
                <a:cs typeface="Calibri"/>
              </a:rPr>
              <a:t>these numbers </a:t>
            </a:r>
            <a:r>
              <a:rPr sz="1800" spc="-10" dirty="0">
                <a:latin typeface="Calibri"/>
                <a:cs typeface="Calibri"/>
              </a:rPr>
              <a:t>over  </a:t>
            </a:r>
            <a:r>
              <a:rPr sz="1800" spc="-5" dirty="0">
                <a:latin typeface="Calibri"/>
                <a:cs typeface="Calibri"/>
              </a:rPr>
              <a:t>100 </a:t>
            </a:r>
            <a:r>
              <a:rPr sz="1800" dirty="0">
                <a:latin typeface="Calibri"/>
                <a:cs typeface="Calibri"/>
              </a:rPr>
              <a:t>ms </a:t>
            </a:r>
            <a:r>
              <a:rPr sz="1800" spc="-5" dirty="0">
                <a:latin typeface="Calibri"/>
                <a:cs typeface="Calibri"/>
              </a:rPr>
              <a:t>in </a:t>
            </a:r>
            <a:r>
              <a:rPr sz="1800" spc="-10" dirty="0">
                <a:latin typeface="Calibri"/>
                <a:cs typeface="Calibri"/>
              </a:rPr>
              <a:t>more </a:t>
            </a:r>
            <a:r>
              <a:rPr sz="1800" spc="-5" dirty="0">
                <a:latin typeface="Calibri"/>
                <a:cs typeface="Calibri"/>
              </a:rPr>
              <a:t>than </a:t>
            </a:r>
            <a:r>
              <a:rPr sz="1800" dirty="0">
                <a:latin typeface="Calibri"/>
                <a:cs typeface="Calibri"/>
              </a:rPr>
              <a:t>3 - 5  </a:t>
            </a:r>
            <a:r>
              <a:rPr sz="1800" spc="-15" dirty="0">
                <a:latin typeface="Calibri"/>
                <a:cs typeface="Calibri"/>
              </a:rPr>
              <a:t>rows? </a:t>
            </a:r>
            <a:r>
              <a:rPr sz="1800" spc="-5" dirty="0">
                <a:latin typeface="Calibri"/>
                <a:cs typeface="Calibri"/>
              </a:rPr>
              <a:t>This </a:t>
            </a:r>
            <a:r>
              <a:rPr sz="1800" spc="-10" dirty="0">
                <a:latin typeface="Calibri"/>
                <a:cs typeface="Calibri"/>
              </a:rPr>
              <a:t>tracert  example shows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good  </a:t>
            </a:r>
            <a:r>
              <a:rPr sz="1800" spc="-10" dirty="0">
                <a:latin typeface="Calibri"/>
                <a:cs typeface="Calibri"/>
              </a:rPr>
              <a:t>reliable </a:t>
            </a:r>
            <a:r>
              <a:rPr sz="1800" spc="-5" dirty="0">
                <a:latin typeface="Calibri"/>
                <a:cs typeface="Calibri"/>
              </a:rPr>
              <a:t>connection </a:t>
            </a:r>
            <a:r>
              <a:rPr sz="1800" dirty="0">
                <a:latin typeface="Calibri"/>
                <a:cs typeface="Calibri"/>
              </a:rPr>
              <a:t>and  you can consider the  purchase of PDF-4+/Web  since the example  numbers are less than  100</a:t>
            </a:r>
            <a:r>
              <a:rPr sz="1800" spc="-1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ms.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047488" y="5608320"/>
            <a:ext cx="3520440" cy="368935"/>
          </a:xfrm>
          <a:prstGeom prst="rect">
            <a:avLst/>
          </a:prstGeom>
          <a:solidFill>
            <a:srgbClr val="8CB0E9"/>
          </a:solidFill>
        </p:spPr>
        <p:txBody>
          <a:bodyPr vert="horz" wrap="square" lIns="0" tIns="2984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35"/>
              </a:spcBef>
            </a:pPr>
            <a:r>
              <a:rPr sz="1800" spc="-5" dirty="0">
                <a:latin typeface="Calibri"/>
                <a:cs typeface="Calibri"/>
              </a:rPr>
              <a:t>Good, </a:t>
            </a:r>
            <a:r>
              <a:rPr sz="1800" spc="-15" dirty="0">
                <a:latin typeface="Calibri"/>
                <a:cs typeface="Calibri"/>
              </a:rPr>
              <a:t>fast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10" dirty="0">
                <a:latin typeface="Calibri"/>
                <a:cs typeface="Calibri"/>
              </a:rPr>
              <a:t>reliable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connection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172967" y="3259835"/>
            <a:ext cx="1541780" cy="1628139"/>
          </a:xfrm>
          <a:custGeom>
            <a:avLst/>
            <a:gdLst/>
            <a:ahLst/>
            <a:cxnLst/>
            <a:rect l="l" t="t" r="r" b="b"/>
            <a:pathLst>
              <a:path w="1541779" h="1628139">
                <a:moveTo>
                  <a:pt x="0" y="0"/>
                </a:moveTo>
                <a:lnTo>
                  <a:pt x="1541602" y="162769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678184" y="4852113"/>
            <a:ext cx="80645" cy="81915"/>
          </a:xfrm>
          <a:custGeom>
            <a:avLst/>
            <a:gdLst/>
            <a:ahLst/>
            <a:cxnLst/>
            <a:rect l="l" t="t" r="r" b="b"/>
            <a:pathLst>
              <a:path w="80645" h="81914">
                <a:moveTo>
                  <a:pt x="55321" y="0"/>
                </a:moveTo>
                <a:lnTo>
                  <a:pt x="0" y="52400"/>
                </a:lnTo>
                <a:lnTo>
                  <a:pt x="80048" y="81521"/>
                </a:lnTo>
                <a:lnTo>
                  <a:pt x="553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104376" y="2959607"/>
            <a:ext cx="2287905" cy="3139440"/>
          </a:xfrm>
          <a:prstGeom prst="rect">
            <a:avLst/>
          </a:prstGeom>
          <a:solidFill>
            <a:srgbClr val="8CB0E9"/>
          </a:solidFill>
        </p:spPr>
        <p:txBody>
          <a:bodyPr vert="horz" wrap="square" lIns="0" tIns="30480" rIns="0" bIns="0" rtlCol="0">
            <a:spAutoFit/>
          </a:bodyPr>
          <a:lstStyle/>
          <a:p>
            <a:pPr marL="90805" marR="192405">
              <a:lnSpc>
                <a:spcPct val="100000"/>
              </a:lnSpc>
              <a:spcBef>
                <a:spcPts val="240"/>
              </a:spcBef>
            </a:pPr>
            <a:r>
              <a:rPr sz="1800" spc="-10" dirty="0">
                <a:latin typeface="Calibri"/>
                <a:cs typeface="Calibri"/>
              </a:rPr>
              <a:t>Note: </a:t>
            </a:r>
            <a:r>
              <a:rPr sz="1800" dirty="0">
                <a:latin typeface="Calibri"/>
                <a:cs typeface="Calibri"/>
              </a:rPr>
              <a:t>“ms” </a:t>
            </a:r>
            <a:r>
              <a:rPr sz="1800" spc="-5" dirty="0">
                <a:latin typeface="Calibri"/>
                <a:cs typeface="Calibri"/>
              </a:rPr>
              <a:t>is </a:t>
            </a:r>
            <a:r>
              <a:rPr sz="1800" dirty="0">
                <a:latin typeface="Calibri"/>
                <a:cs typeface="Calibri"/>
              </a:rPr>
              <a:t>a  </a:t>
            </a:r>
            <a:r>
              <a:rPr sz="1800" spc="-5" dirty="0">
                <a:latin typeface="Calibri"/>
                <a:cs typeface="Calibri"/>
              </a:rPr>
              <a:t>thousandth of </a:t>
            </a:r>
            <a:r>
              <a:rPr sz="1800" dirty="0">
                <a:latin typeface="Calibri"/>
                <a:cs typeface="Calibri"/>
              </a:rPr>
              <a:t>a  </a:t>
            </a:r>
            <a:r>
              <a:rPr sz="1800" spc="-5" dirty="0">
                <a:latin typeface="Calibri"/>
                <a:cs typeface="Calibri"/>
              </a:rPr>
              <a:t>second.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tracert </a:t>
            </a:r>
            <a:r>
              <a:rPr sz="1800" spc="-5" dirty="0">
                <a:latin typeface="Calibri"/>
                <a:cs typeface="Calibri"/>
              </a:rPr>
              <a:t>is </a:t>
            </a:r>
            <a:r>
              <a:rPr sz="1800" dirty="0">
                <a:latin typeface="Calibri"/>
                <a:cs typeface="Calibri"/>
              </a:rPr>
              <a:t>a  </a:t>
            </a:r>
            <a:r>
              <a:rPr sz="1800" spc="-10" dirty="0">
                <a:latin typeface="Calibri"/>
                <a:cs typeface="Calibri"/>
              </a:rPr>
              <a:t>computer network  </a:t>
            </a:r>
            <a:r>
              <a:rPr sz="1800" spc="-5" dirty="0">
                <a:latin typeface="Calibri"/>
                <a:cs typeface="Calibri"/>
              </a:rPr>
              <a:t>diagnostic </a:t>
            </a:r>
            <a:r>
              <a:rPr sz="1800" spc="-10" dirty="0">
                <a:latin typeface="Calibri"/>
                <a:cs typeface="Calibri"/>
              </a:rPr>
              <a:t>tool </a:t>
            </a:r>
            <a:r>
              <a:rPr sz="1800" spc="-15" dirty="0">
                <a:latin typeface="Calibri"/>
                <a:cs typeface="Calibri"/>
              </a:rPr>
              <a:t>for  </a:t>
            </a:r>
            <a:r>
              <a:rPr sz="1800" spc="-10" dirty="0">
                <a:latin typeface="Calibri"/>
                <a:cs typeface="Calibri"/>
              </a:rPr>
              <a:t>displaying </a:t>
            </a: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spc="-15" dirty="0">
                <a:latin typeface="Calibri"/>
                <a:cs typeface="Calibri"/>
              </a:rPr>
              <a:t>route  </a:t>
            </a:r>
            <a:r>
              <a:rPr sz="1800" spc="-5" dirty="0">
                <a:latin typeface="Calibri"/>
                <a:cs typeface="Calibri"/>
              </a:rPr>
              <a:t>(path)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5" dirty="0">
                <a:latin typeface="Calibri"/>
                <a:cs typeface="Calibri"/>
              </a:rPr>
              <a:t>measuring  </a:t>
            </a:r>
            <a:r>
              <a:rPr sz="1800" spc="-10" dirty="0">
                <a:latin typeface="Calibri"/>
                <a:cs typeface="Calibri"/>
              </a:rPr>
              <a:t>transit delays </a:t>
            </a:r>
            <a:r>
              <a:rPr sz="1800" spc="-5" dirty="0">
                <a:latin typeface="Calibri"/>
                <a:cs typeface="Calibri"/>
              </a:rPr>
              <a:t>of  </a:t>
            </a:r>
            <a:r>
              <a:rPr sz="1800" spc="-15" dirty="0">
                <a:latin typeface="Calibri"/>
                <a:cs typeface="Calibri"/>
              </a:rPr>
              <a:t>packets </a:t>
            </a:r>
            <a:r>
              <a:rPr sz="1800" spc="-10" dirty="0">
                <a:latin typeface="Calibri"/>
                <a:cs typeface="Calibri"/>
              </a:rPr>
              <a:t>across </a:t>
            </a:r>
            <a:r>
              <a:rPr sz="1800" dirty="0">
                <a:latin typeface="Calibri"/>
                <a:cs typeface="Calibri"/>
              </a:rPr>
              <a:t>an  </a:t>
            </a:r>
            <a:r>
              <a:rPr sz="1800" spc="-10" dirty="0">
                <a:latin typeface="Calibri"/>
                <a:cs typeface="Calibri"/>
              </a:rPr>
              <a:t>Internet </a:t>
            </a:r>
            <a:r>
              <a:rPr sz="1800" spc="-15" dirty="0">
                <a:latin typeface="Calibri"/>
                <a:cs typeface="Calibri"/>
              </a:rPr>
              <a:t>Protocol </a:t>
            </a:r>
            <a:r>
              <a:rPr sz="1800" spc="-5" dirty="0">
                <a:latin typeface="Calibri"/>
                <a:cs typeface="Calibri"/>
              </a:rPr>
              <a:t>(IP)  </a:t>
            </a:r>
            <a:r>
              <a:rPr sz="1800" spc="-10" dirty="0">
                <a:latin typeface="Calibri"/>
                <a:cs typeface="Calibri"/>
              </a:rPr>
              <a:t>network.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499616" y="3788664"/>
            <a:ext cx="3006090" cy="1468120"/>
          </a:xfrm>
          <a:custGeom>
            <a:avLst/>
            <a:gdLst/>
            <a:ahLst/>
            <a:cxnLst/>
            <a:rect l="l" t="t" r="r" b="b"/>
            <a:pathLst>
              <a:path w="3006090" h="1468120">
                <a:moveTo>
                  <a:pt x="0" y="0"/>
                </a:moveTo>
                <a:lnTo>
                  <a:pt x="3005924" y="1467866"/>
                </a:lnTo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477410" y="5216723"/>
            <a:ext cx="85725" cy="68580"/>
          </a:xfrm>
          <a:custGeom>
            <a:avLst/>
            <a:gdLst/>
            <a:ahLst/>
            <a:cxnLst/>
            <a:rect l="l" t="t" r="r" b="b"/>
            <a:pathLst>
              <a:path w="85725" h="68579">
                <a:moveTo>
                  <a:pt x="33439" y="0"/>
                </a:moveTo>
                <a:lnTo>
                  <a:pt x="0" y="68465"/>
                </a:lnTo>
                <a:lnTo>
                  <a:pt x="85191" y="67678"/>
                </a:lnTo>
                <a:lnTo>
                  <a:pt x="334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50847" y="3759708"/>
            <a:ext cx="2460625" cy="1408430"/>
          </a:xfrm>
          <a:custGeom>
            <a:avLst/>
            <a:gdLst/>
            <a:ahLst/>
            <a:cxnLst/>
            <a:rect l="l" t="t" r="r" b="b"/>
            <a:pathLst>
              <a:path w="2460625" h="1408429">
                <a:moveTo>
                  <a:pt x="0" y="0"/>
                </a:moveTo>
                <a:lnTo>
                  <a:pt x="2460244" y="140821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881139" y="5128545"/>
            <a:ext cx="85090" cy="71120"/>
          </a:xfrm>
          <a:custGeom>
            <a:avLst/>
            <a:gdLst/>
            <a:ahLst/>
            <a:cxnLst/>
            <a:rect l="l" t="t" r="r" b="b"/>
            <a:pathLst>
              <a:path w="85089" h="71120">
                <a:moveTo>
                  <a:pt x="37858" y="0"/>
                </a:moveTo>
                <a:lnTo>
                  <a:pt x="0" y="66128"/>
                </a:lnTo>
                <a:lnTo>
                  <a:pt x="85064" y="70916"/>
                </a:lnTo>
                <a:lnTo>
                  <a:pt x="378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50847" y="3779520"/>
            <a:ext cx="3634740" cy="1481455"/>
          </a:xfrm>
          <a:custGeom>
            <a:avLst/>
            <a:gdLst/>
            <a:ahLst/>
            <a:cxnLst/>
            <a:rect l="l" t="t" r="r" b="b"/>
            <a:pathLst>
              <a:path w="3634740" h="1481454">
                <a:moveTo>
                  <a:pt x="0" y="0"/>
                </a:moveTo>
                <a:lnTo>
                  <a:pt x="3634359" y="1481099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59067" y="5220543"/>
            <a:ext cx="85090" cy="71120"/>
          </a:xfrm>
          <a:custGeom>
            <a:avLst/>
            <a:gdLst/>
            <a:ahLst/>
            <a:cxnLst/>
            <a:rect l="l" t="t" r="r" b="b"/>
            <a:pathLst>
              <a:path w="85089" h="71120">
                <a:moveTo>
                  <a:pt x="28765" y="0"/>
                </a:moveTo>
                <a:lnTo>
                  <a:pt x="0" y="70561"/>
                </a:lnTo>
                <a:lnTo>
                  <a:pt x="84950" y="64046"/>
                </a:lnTo>
                <a:lnTo>
                  <a:pt x="287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3291" y="1737360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0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400800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0" y="457200"/>
                </a:moveTo>
                <a:lnTo>
                  <a:pt x="12192000" y="457200"/>
                </a:lnTo>
                <a:lnTo>
                  <a:pt x="121920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1435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765535" y="6367271"/>
            <a:ext cx="780275" cy="438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9455" y="6330695"/>
            <a:ext cx="1200911" cy="493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97133" y="1873576"/>
            <a:ext cx="10071100" cy="894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95"/>
              </a:spcBef>
            </a:pPr>
            <a:r>
              <a:rPr sz="1900" spc="-5" dirty="0">
                <a:latin typeface="Calibri"/>
                <a:cs typeface="Calibri"/>
              </a:rPr>
              <a:t>Click on </a:t>
            </a:r>
            <a:r>
              <a:rPr sz="1900" spc="-10" dirty="0">
                <a:latin typeface="Calibri"/>
                <a:cs typeface="Calibri"/>
              </a:rPr>
              <a:t>Start, </a:t>
            </a:r>
            <a:r>
              <a:rPr sz="1900" spc="-5" dirty="0">
                <a:latin typeface="Calibri"/>
                <a:cs typeface="Calibri"/>
              </a:rPr>
              <a:t>then Run (or use the </a:t>
            </a:r>
            <a:r>
              <a:rPr sz="1900" spc="-20" dirty="0">
                <a:latin typeface="Calibri"/>
                <a:cs typeface="Calibri"/>
              </a:rPr>
              <a:t>keyboard </a:t>
            </a:r>
            <a:r>
              <a:rPr sz="1900" spc="-10" dirty="0">
                <a:latin typeface="Calibri"/>
                <a:cs typeface="Calibri"/>
              </a:rPr>
              <a:t>shortcut by pressing </a:t>
            </a:r>
            <a:r>
              <a:rPr sz="1900" spc="-5" dirty="0">
                <a:latin typeface="Calibri"/>
                <a:cs typeface="Calibri"/>
              </a:rPr>
              <a:t>the </a:t>
            </a:r>
            <a:r>
              <a:rPr sz="1900" spc="-10" dirty="0">
                <a:latin typeface="Calibri"/>
                <a:cs typeface="Calibri"/>
              </a:rPr>
              <a:t>Windows </a:t>
            </a:r>
            <a:r>
              <a:rPr sz="1900" spc="-20" dirty="0">
                <a:latin typeface="Calibri"/>
                <a:cs typeface="Calibri"/>
              </a:rPr>
              <a:t>Key </a:t>
            </a:r>
            <a:r>
              <a:rPr sz="1900" spc="-5" dirty="0">
                <a:latin typeface="Calibri"/>
                <a:cs typeface="Calibri"/>
              </a:rPr>
              <a:t>+ </a:t>
            </a:r>
            <a:r>
              <a:rPr sz="1900" spc="-15" dirty="0">
                <a:latin typeface="Calibri"/>
                <a:cs typeface="Calibri"/>
              </a:rPr>
              <a:t>letter </a:t>
            </a:r>
            <a:r>
              <a:rPr sz="1900" spc="-5" dirty="0">
                <a:latin typeface="Calibri"/>
                <a:cs typeface="Calibri"/>
              </a:rPr>
              <a:t>r) and type  cmd, then click OK. Once </a:t>
            </a:r>
            <a:r>
              <a:rPr sz="1900" spc="-15" dirty="0">
                <a:latin typeface="Calibri"/>
                <a:cs typeface="Calibri"/>
              </a:rPr>
              <a:t>you get to </a:t>
            </a:r>
            <a:r>
              <a:rPr sz="1900" spc="-5" dirty="0">
                <a:latin typeface="Calibri"/>
                <a:cs typeface="Calibri"/>
              </a:rPr>
              <a:t>a </a:t>
            </a:r>
            <a:r>
              <a:rPr sz="1900" spc="-10" dirty="0">
                <a:latin typeface="Calibri"/>
                <a:cs typeface="Calibri"/>
              </a:rPr>
              <a:t>command </a:t>
            </a:r>
            <a:r>
              <a:rPr sz="1900" spc="-15" dirty="0">
                <a:latin typeface="Calibri"/>
                <a:cs typeface="Calibri"/>
              </a:rPr>
              <a:t>prompt </a:t>
            </a:r>
            <a:r>
              <a:rPr sz="1900" spc="-5" dirty="0">
                <a:latin typeface="Calibri"/>
                <a:cs typeface="Calibri"/>
              </a:rPr>
              <a:t>dialog </a:t>
            </a:r>
            <a:r>
              <a:rPr sz="1900" spc="-35" dirty="0">
                <a:latin typeface="Calibri"/>
                <a:cs typeface="Calibri"/>
              </a:rPr>
              <a:t>window, </a:t>
            </a:r>
            <a:r>
              <a:rPr sz="1900" spc="-5" dirty="0">
                <a:latin typeface="Calibri"/>
                <a:cs typeface="Calibri"/>
              </a:rPr>
              <a:t>type </a:t>
            </a:r>
            <a:r>
              <a:rPr sz="1900" spc="-10" dirty="0">
                <a:latin typeface="Calibri"/>
                <a:cs typeface="Calibri"/>
              </a:rPr>
              <a:t>tracert 198.139.133.139.  </a:t>
            </a:r>
            <a:r>
              <a:rPr sz="1900" spc="-5" dirty="0">
                <a:latin typeface="Calibri"/>
                <a:cs typeface="Calibri"/>
              </a:rPr>
              <a:t>In </a:t>
            </a:r>
            <a:r>
              <a:rPr sz="1900" spc="-25" dirty="0">
                <a:latin typeface="Calibri"/>
                <a:cs typeface="Calibri"/>
              </a:rPr>
              <a:t>my </a:t>
            </a:r>
            <a:r>
              <a:rPr sz="1900" spc="-15" dirty="0">
                <a:latin typeface="Calibri"/>
                <a:cs typeface="Calibri"/>
              </a:rPr>
              <a:t>example, </a:t>
            </a:r>
            <a:r>
              <a:rPr sz="1900" spc="-5" dirty="0">
                <a:latin typeface="Calibri"/>
                <a:cs typeface="Calibri"/>
              </a:rPr>
              <a:t>I </a:t>
            </a:r>
            <a:r>
              <a:rPr sz="1900" spc="-15" dirty="0">
                <a:latin typeface="Calibri"/>
                <a:cs typeface="Calibri"/>
              </a:rPr>
              <a:t>picked </a:t>
            </a:r>
            <a:r>
              <a:rPr sz="1900" spc="-5" dirty="0">
                <a:latin typeface="Calibri"/>
                <a:cs typeface="Calibri"/>
              </a:rPr>
              <a:t>a </a:t>
            </a:r>
            <a:r>
              <a:rPr sz="1900" spc="-15" dirty="0">
                <a:latin typeface="Calibri"/>
                <a:cs typeface="Calibri"/>
              </a:rPr>
              <a:t>random </a:t>
            </a:r>
            <a:r>
              <a:rPr sz="1900" spc="-5" dirty="0">
                <a:latin typeface="Calibri"/>
                <a:cs typeface="Calibri"/>
              </a:rPr>
              <a:t>IP </a:t>
            </a:r>
            <a:r>
              <a:rPr sz="1900" spc="-10" dirty="0">
                <a:latin typeface="Calibri"/>
                <a:cs typeface="Calibri"/>
              </a:rPr>
              <a:t>Address. What </a:t>
            </a:r>
            <a:r>
              <a:rPr sz="1900" spc="-15" dirty="0">
                <a:latin typeface="Calibri"/>
                <a:cs typeface="Calibri"/>
              </a:rPr>
              <a:t>to </a:t>
            </a:r>
            <a:r>
              <a:rPr sz="1900" spc="-10" dirty="0">
                <a:latin typeface="Calibri"/>
                <a:cs typeface="Calibri"/>
              </a:rPr>
              <a:t>look</a:t>
            </a:r>
            <a:r>
              <a:rPr sz="1900" spc="15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for: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8755">
              <a:lnSpc>
                <a:spcPct val="100000"/>
              </a:lnSpc>
              <a:spcBef>
                <a:spcPts val="95"/>
              </a:spcBef>
            </a:pPr>
            <a:r>
              <a:rPr spc="-55" dirty="0"/>
              <a:t>Examining Network Latency </a:t>
            </a:r>
            <a:r>
              <a:rPr spc="-5" dirty="0"/>
              <a:t>– </a:t>
            </a:r>
            <a:r>
              <a:rPr spc="-55" dirty="0"/>
              <a:t>Unreliable</a:t>
            </a:r>
            <a:r>
              <a:rPr spc="-420" dirty="0"/>
              <a:t> </a:t>
            </a:r>
            <a:r>
              <a:rPr spc="-55" dirty="0"/>
              <a:t>Connection</a:t>
            </a:r>
          </a:p>
        </p:txBody>
      </p:sp>
      <p:sp>
        <p:nvSpPr>
          <p:cNvPr id="8" name="object 8"/>
          <p:cNvSpPr/>
          <p:nvPr/>
        </p:nvSpPr>
        <p:spPr>
          <a:xfrm>
            <a:off x="3508247" y="2791968"/>
            <a:ext cx="5096255" cy="34930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9163" y="3477767"/>
            <a:ext cx="3274060" cy="1754505"/>
          </a:xfrm>
          <a:custGeom>
            <a:avLst/>
            <a:gdLst/>
            <a:ahLst/>
            <a:cxnLst/>
            <a:rect l="l" t="t" r="r" b="b"/>
            <a:pathLst>
              <a:path w="3274060" h="1754504">
                <a:moveTo>
                  <a:pt x="0" y="0"/>
                </a:moveTo>
                <a:lnTo>
                  <a:pt x="3273552" y="0"/>
                </a:lnTo>
                <a:lnTo>
                  <a:pt x="3273552" y="1754124"/>
                </a:lnTo>
                <a:lnTo>
                  <a:pt x="0" y="1754124"/>
                </a:lnTo>
                <a:lnTo>
                  <a:pt x="0" y="0"/>
                </a:lnTo>
                <a:close/>
              </a:path>
            </a:pathLst>
          </a:custGeom>
          <a:solidFill>
            <a:srgbClr val="8CB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47854" y="3495985"/>
            <a:ext cx="3046095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Look </a:t>
            </a:r>
            <a:r>
              <a:rPr sz="1800" spc="-10" dirty="0">
                <a:latin typeface="Calibri"/>
                <a:cs typeface="Calibri"/>
              </a:rPr>
              <a:t>at </a:t>
            </a:r>
            <a:r>
              <a:rPr sz="1800" spc="-35" dirty="0">
                <a:latin typeface="Calibri"/>
                <a:cs typeface="Calibri"/>
              </a:rPr>
              <a:t>“ms”, </a:t>
            </a:r>
            <a:r>
              <a:rPr sz="1800" spc="-10" dirty="0">
                <a:latin typeface="Calibri"/>
                <a:cs typeface="Calibri"/>
              </a:rPr>
              <a:t>are </a:t>
            </a:r>
            <a:r>
              <a:rPr sz="1800" spc="-5" dirty="0">
                <a:latin typeface="Calibri"/>
                <a:cs typeface="Calibri"/>
              </a:rPr>
              <a:t>these </a:t>
            </a:r>
            <a:r>
              <a:rPr sz="1800" spc="-10" dirty="0">
                <a:latin typeface="Calibri"/>
                <a:cs typeface="Calibri"/>
              </a:rPr>
              <a:t>numbers  over </a:t>
            </a:r>
            <a:r>
              <a:rPr sz="1800" spc="-5" dirty="0">
                <a:latin typeface="Calibri"/>
                <a:cs typeface="Calibri"/>
              </a:rPr>
              <a:t>100 </a:t>
            </a:r>
            <a:r>
              <a:rPr sz="1800" dirty="0">
                <a:latin typeface="Calibri"/>
                <a:cs typeface="Calibri"/>
              </a:rPr>
              <a:t>ms </a:t>
            </a:r>
            <a:r>
              <a:rPr sz="1800" spc="-5" dirty="0">
                <a:latin typeface="Calibri"/>
                <a:cs typeface="Calibri"/>
              </a:rPr>
              <a:t>in </a:t>
            </a:r>
            <a:r>
              <a:rPr sz="1800" spc="-10" dirty="0">
                <a:latin typeface="Calibri"/>
                <a:cs typeface="Calibri"/>
              </a:rPr>
              <a:t>more </a:t>
            </a:r>
            <a:r>
              <a:rPr sz="1800" spc="-5" dirty="0">
                <a:latin typeface="Calibri"/>
                <a:cs typeface="Calibri"/>
              </a:rPr>
              <a:t>than </a:t>
            </a:r>
            <a:r>
              <a:rPr sz="1800" dirty="0">
                <a:latin typeface="Calibri"/>
                <a:cs typeface="Calibri"/>
              </a:rPr>
              <a:t>3 - 5  </a:t>
            </a:r>
            <a:r>
              <a:rPr sz="1800" spc="-15" dirty="0">
                <a:latin typeface="Calibri"/>
                <a:cs typeface="Calibri"/>
              </a:rPr>
              <a:t>rows? </a:t>
            </a:r>
            <a:r>
              <a:rPr sz="1800" spc="-5" dirty="0">
                <a:latin typeface="Calibri"/>
                <a:cs typeface="Calibri"/>
              </a:rPr>
              <a:t>This </a:t>
            </a:r>
            <a:r>
              <a:rPr sz="1800" spc="-10" dirty="0">
                <a:latin typeface="Calibri"/>
                <a:cs typeface="Calibri"/>
              </a:rPr>
              <a:t>tracert shows </a:t>
            </a:r>
            <a:r>
              <a:rPr sz="1800" dirty="0">
                <a:latin typeface="Calibri"/>
                <a:cs typeface="Calibri"/>
              </a:rPr>
              <a:t>a bad  </a:t>
            </a:r>
            <a:r>
              <a:rPr sz="1800" spc="-5" dirty="0">
                <a:latin typeface="Calibri"/>
                <a:cs typeface="Calibri"/>
              </a:rPr>
              <a:t>connection. </a:t>
            </a:r>
            <a:r>
              <a:rPr sz="1800" dirty="0">
                <a:latin typeface="Calibri"/>
                <a:cs typeface="Calibri"/>
              </a:rPr>
              <a:t>In </a:t>
            </a:r>
            <a:r>
              <a:rPr sz="1800" spc="-5" dirty="0">
                <a:latin typeface="Calibri"/>
                <a:cs typeface="Calibri"/>
              </a:rPr>
              <a:t>this case </a:t>
            </a:r>
            <a:r>
              <a:rPr sz="1800" spc="-10" dirty="0">
                <a:latin typeface="Calibri"/>
                <a:cs typeface="Calibri"/>
              </a:rPr>
              <a:t>we  recommend </a:t>
            </a:r>
            <a:r>
              <a:rPr sz="1800" spc="-5" dirty="0">
                <a:latin typeface="Calibri"/>
                <a:cs typeface="Calibri"/>
              </a:rPr>
              <a:t>the purchase of  PDF-4+ on </a:t>
            </a:r>
            <a:r>
              <a:rPr sz="1800" dirty="0">
                <a:latin typeface="Calibri"/>
                <a:cs typeface="Calibri"/>
              </a:rPr>
              <a:t>CD </a:t>
            </a:r>
            <a:r>
              <a:rPr sz="1800" spc="-5" dirty="0">
                <a:latin typeface="Calibri"/>
                <a:cs typeface="Calibri"/>
              </a:rPr>
              <a:t>or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DVD.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46576" y="5745479"/>
            <a:ext cx="3634740" cy="370840"/>
          </a:xfrm>
          <a:prstGeom prst="rect">
            <a:avLst/>
          </a:prstGeom>
          <a:solidFill>
            <a:srgbClr val="8CB0E9"/>
          </a:solidFill>
        </p:spPr>
        <p:txBody>
          <a:bodyPr vert="horz" wrap="square" lIns="0" tIns="311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44"/>
              </a:spcBef>
            </a:pPr>
            <a:r>
              <a:rPr sz="1800" dirty="0">
                <a:latin typeface="Calibri"/>
                <a:cs typeface="Calibri"/>
              </a:rPr>
              <a:t>Bad, </a:t>
            </a:r>
            <a:r>
              <a:rPr sz="1800" spc="-10" dirty="0">
                <a:latin typeface="Calibri"/>
                <a:cs typeface="Calibri"/>
              </a:rPr>
              <a:t>slow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10" dirty="0">
                <a:latin typeface="Calibri"/>
                <a:cs typeface="Calibri"/>
              </a:rPr>
              <a:t>unreliable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connection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674607" y="4443984"/>
            <a:ext cx="3275329" cy="646430"/>
          </a:xfrm>
          <a:prstGeom prst="rect">
            <a:avLst/>
          </a:prstGeom>
          <a:solidFill>
            <a:srgbClr val="8CB0E9"/>
          </a:solidFill>
        </p:spPr>
        <p:txBody>
          <a:bodyPr vert="horz" wrap="square" lIns="0" tIns="30480" rIns="0" bIns="0" rtlCol="0">
            <a:spAutoFit/>
          </a:bodyPr>
          <a:lstStyle/>
          <a:p>
            <a:pPr marL="91440" marR="220345">
              <a:lnSpc>
                <a:spcPct val="100000"/>
              </a:lnSpc>
              <a:spcBef>
                <a:spcPts val="240"/>
              </a:spcBef>
            </a:pPr>
            <a:r>
              <a:rPr sz="1800" spc="-5" dirty="0">
                <a:latin typeface="Calibri"/>
                <a:cs typeface="Calibri"/>
              </a:rPr>
              <a:t>Notice the amount of times </a:t>
            </a:r>
            <a:r>
              <a:rPr sz="1800" spc="-10" dirty="0">
                <a:latin typeface="Calibri"/>
                <a:cs typeface="Calibri"/>
              </a:rPr>
              <a:t>you  </a:t>
            </a:r>
            <a:r>
              <a:rPr sz="1800" spc="-15" dirty="0">
                <a:latin typeface="Calibri"/>
                <a:cs typeface="Calibri"/>
              </a:rPr>
              <a:t>switch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ISPs.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849843" y="4898609"/>
            <a:ext cx="1819275" cy="57785"/>
          </a:xfrm>
          <a:custGeom>
            <a:avLst/>
            <a:gdLst/>
            <a:ahLst/>
            <a:cxnLst/>
            <a:rect l="l" t="t" r="r" b="b"/>
            <a:pathLst>
              <a:path w="1819275" h="57785">
                <a:moveTo>
                  <a:pt x="1818716" y="57340"/>
                </a:moveTo>
                <a:lnTo>
                  <a:pt x="0" y="0"/>
                </a:lnTo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6375" y="4860936"/>
            <a:ext cx="77470" cy="76200"/>
          </a:xfrm>
          <a:custGeom>
            <a:avLst/>
            <a:gdLst/>
            <a:ahLst/>
            <a:cxnLst/>
            <a:rect l="l" t="t" r="r" b="b"/>
            <a:pathLst>
              <a:path w="77470" h="76200">
                <a:moveTo>
                  <a:pt x="77355" y="0"/>
                </a:moveTo>
                <a:lnTo>
                  <a:pt x="0" y="35674"/>
                </a:lnTo>
                <a:lnTo>
                  <a:pt x="74955" y="76161"/>
                </a:lnTo>
                <a:lnTo>
                  <a:pt x="773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73708" y="3752088"/>
            <a:ext cx="3208655" cy="1044575"/>
          </a:xfrm>
          <a:custGeom>
            <a:avLst/>
            <a:gdLst/>
            <a:ahLst/>
            <a:cxnLst/>
            <a:rect l="l" t="t" r="r" b="b"/>
            <a:pathLst>
              <a:path w="3208654" h="1044575">
                <a:moveTo>
                  <a:pt x="0" y="0"/>
                </a:moveTo>
                <a:lnTo>
                  <a:pt x="3208032" y="1044409"/>
                </a:lnTo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57862" y="4756331"/>
            <a:ext cx="84455" cy="73025"/>
          </a:xfrm>
          <a:custGeom>
            <a:avLst/>
            <a:gdLst/>
            <a:ahLst/>
            <a:cxnLst/>
            <a:rect l="l" t="t" r="r" b="b"/>
            <a:pathLst>
              <a:path w="84454" h="73025">
                <a:moveTo>
                  <a:pt x="23596" y="0"/>
                </a:moveTo>
                <a:lnTo>
                  <a:pt x="0" y="72453"/>
                </a:lnTo>
                <a:lnTo>
                  <a:pt x="84251" y="59817"/>
                </a:lnTo>
                <a:lnTo>
                  <a:pt x="235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177022" y="4956047"/>
            <a:ext cx="1506220" cy="390525"/>
          </a:xfrm>
          <a:custGeom>
            <a:avLst/>
            <a:gdLst/>
            <a:ahLst/>
            <a:cxnLst/>
            <a:rect l="l" t="t" r="r" b="b"/>
            <a:pathLst>
              <a:path w="1506220" h="390525">
                <a:moveTo>
                  <a:pt x="1505800" y="0"/>
                </a:moveTo>
                <a:lnTo>
                  <a:pt x="0" y="39024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115559" y="5306222"/>
            <a:ext cx="83820" cy="74295"/>
          </a:xfrm>
          <a:custGeom>
            <a:avLst/>
            <a:gdLst/>
            <a:ahLst/>
            <a:cxnLst/>
            <a:rect l="l" t="t" r="r" b="b"/>
            <a:pathLst>
              <a:path w="83820" h="74295">
                <a:moveTo>
                  <a:pt x="64198" y="0"/>
                </a:moveTo>
                <a:lnTo>
                  <a:pt x="0" y="56007"/>
                </a:lnTo>
                <a:lnTo>
                  <a:pt x="83311" y="73761"/>
                </a:lnTo>
                <a:lnTo>
                  <a:pt x="641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18032" y="4026408"/>
            <a:ext cx="3208655" cy="1044575"/>
          </a:xfrm>
          <a:custGeom>
            <a:avLst/>
            <a:gdLst/>
            <a:ahLst/>
            <a:cxnLst/>
            <a:rect l="l" t="t" r="r" b="b"/>
            <a:pathLst>
              <a:path w="3208654" h="1044575">
                <a:moveTo>
                  <a:pt x="0" y="0"/>
                </a:moveTo>
                <a:lnTo>
                  <a:pt x="3208032" y="1044409"/>
                </a:lnTo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202186" y="5030651"/>
            <a:ext cx="84455" cy="73025"/>
          </a:xfrm>
          <a:custGeom>
            <a:avLst/>
            <a:gdLst/>
            <a:ahLst/>
            <a:cxnLst/>
            <a:rect l="l" t="t" r="r" b="b"/>
            <a:pathLst>
              <a:path w="84454" h="73025">
                <a:moveTo>
                  <a:pt x="23596" y="0"/>
                </a:moveTo>
                <a:lnTo>
                  <a:pt x="0" y="72453"/>
                </a:lnTo>
                <a:lnTo>
                  <a:pt x="84251" y="59817"/>
                </a:lnTo>
                <a:lnTo>
                  <a:pt x="235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18032" y="4026408"/>
            <a:ext cx="3977640" cy="1120140"/>
          </a:xfrm>
          <a:custGeom>
            <a:avLst/>
            <a:gdLst/>
            <a:ahLst/>
            <a:cxnLst/>
            <a:rect l="l" t="t" r="r" b="b"/>
            <a:pathLst>
              <a:path w="3977640" h="1120139">
                <a:moveTo>
                  <a:pt x="0" y="0"/>
                </a:moveTo>
                <a:lnTo>
                  <a:pt x="3977335" y="111986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972823" y="5106146"/>
            <a:ext cx="83820" cy="73660"/>
          </a:xfrm>
          <a:custGeom>
            <a:avLst/>
            <a:gdLst/>
            <a:ahLst/>
            <a:cxnLst/>
            <a:rect l="l" t="t" r="r" b="b"/>
            <a:pathLst>
              <a:path w="83820" h="73660">
                <a:moveTo>
                  <a:pt x="20650" y="0"/>
                </a:moveTo>
                <a:lnTo>
                  <a:pt x="0" y="73342"/>
                </a:lnTo>
                <a:lnTo>
                  <a:pt x="83667" y="57327"/>
                </a:lnTo>
                <a:lnTo>
                  <a:pt x="206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54024" y="3988308"/>
            <a:ext cx="2921000" cy="1080770"/>
          </a:xfrm>
          <a:custGeom>
            <a:avLst/>
            <a:gdLst/>
            <a:ahLst/>
            <a:cxnLst/>
            <a:rect l="l" t="t" r="r" b="b"/>
            <a:pathLst>
              <a:path w="2921000" h="1080770">
                <a:moveTo>
                  <a:pt x="0" y="0"/>
                </a:moveTo>
                <a:lnTo>
                  <a:pt x="2920479" y="108033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849376" y="5028505"/>
            <a:ext cx="85090" cy="71755"/>
          </a:xfrm>
          <a:custGeom>
            <a:avLst/>
            <a:gdLst/>
            <a:ahLst/>
            <a:cxnLst/>
            <a:rect l="l" t="t" r="r" b="b"/>
            <a:pathLst>
              <a:path w="85089" h="71754">
                <a:moveTo>
                  <a:pt x="26441" y="0"/>
                </a:moveTo>
                <a:lnTo>
                  <a:pt x="0" y="71462"/>
                </a:lnTo>
                <a:lnTo>
                  <a:pt x="84683" y="62179"/>
                </a:lnTo>
                <a:lnTo>
                  <a:pt x="264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043693" y="4956047"/>
            <a:ext cx="1639570" cy="501015"/>
          </a:xfrm>
          <a:custGeom>
            <a:avLst/>
            <a:gdLst/>
            <a:ahLst/>
            <a:cxnLst/>
            <a:rect l="l" t="t" r="r" b="b"/>
            <a:pathLst>
              <a:path w="1639570" h="501014">
                <a:moveTo>
                  <a:pt x="1639544" y="0"/>
                </a:moveTo>
                <a:lnTo>
                  <a:pt x="0" y="50073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982965" y="5416635"/>
            <a:ext cx="84455" cy="73025"/>
          </a:xfrm>
          <a:custGeom>
            <a:avLst/>
            <a:gdLst/>
            <a:ahLst/>
            <a:cxnLst/>
            <a:rect l="l" t="t" r="r" b="b"/>
            <a:pathLst>
              <a:path w="84454" h="73025">
                <a:moveTo>
                  <a:pt x="61747" y="0"/>
                </a:moveTo>
                <a:lnTo>
                  <a:pt x="0" y="58699"/>
                </a:lnTo>
                <a:lnTo>
                  <a:pt x="84010" y="72872"/>
                </a:lnTo>
                <a:lnTo>
                  <a:pt x="617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3291" y="1737360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0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400800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0" y="457200"/>
                </a:moveTo>
                <a:lnTo>
                  <a:pt x="12192000" y="457200"/>
                </a:lnTo>
                <a:lnTo>
                  <a:pt x="121920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1435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765535" y="6367271"/>
            <a:ext cx="780275" cy="438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9455" y="6330695"/>
            <a:ext cx="1200911" cy="493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76019" y="1041908"/>
            <a:ext cx="81013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60" dirty="0"/>
              <a:t>Why </a:t>
            </a:r>
            <a:r>
              <a:rPr spc="-25" dirty="0"/>
              <a:t>do we </a:t>
            </a:r>
            <a:r>
              <a:rPr spc="-40" dirty="0"/>
              <a:t>need </a:t>
            </a:r>
            <a:r>
              <a:rPr spc="-25" dirty="0"/>
              <a:t>to </a:t>
            </a:r>
            <a:r>
              <a:rPr spc="-40" dirty="0"/>
              <a:t>open </a:t>
            </a:r>
            <a:r>
              <a:rPr spc="-45" dirty="0"/>
              <a:t>Internet</a:t>
            </a:r>
            <a:r>
              <a:rPr spc="-630" dirty="0"/>
              <a:t> </a:t>
            </a:r>
            <a:r>
              <a:rPr spc="-70" dirty="0"/>
              <a:t>Ports?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60044" y="1811693"/>
            <a:ext cx="10369956" cy="4102405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355600" marR="99695" indent="-342900">
              <a:spcBef>
                <a:spcPts val="550"/>
              </a:spcBef>
              <a:buFont typeface="Wingdings" panose="05000000000000000000" pitchFamily="2" charset="2"/>
              <a:buChar char="§"/>
            </a:pP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PDF-4+/Web provides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the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needed portability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for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accessing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the PDF-4+ database via the INTERNET. It 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enables full functionality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of the PDF-4+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database using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a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high-speed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INTERNET connection.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For more  information about PDF-4+/Web click:</a:t>
            </a:r>
            <a:r>
              <a:rPr sz="1900" spc="23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lang="en-US" sz="1900" spc="-10" dirty="0">
                <a:solidFill>
                  <a:srgbClr val="2998E3"/>
                </a:solidFill>
                <a:cs typeface="Calibri"/>
                <a:hlinkClick r:id="rId4"/>
              </a:rPr>
              <a:t>https://www.icdd.com/pdf-4-web/</a:t>
            </a:r>
            <a:r>
              <a:rPr lang="en-US" sz="1875" b="1" i="1" spc="-15" baseline="-13333" dirty="0">
                <a:solidFill>
                  <a:srgbClr val="2998E3"/>
                </a:solidFill>
                <a:cs typeface="Calibri"/>
              </a:rPr>
              <a:t> </a:t>
            </a:r>
            <a:r>
              <a:rPr lang="en-US" sz="2800" spc="-15" baseline="-13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US" sz="2800" spc="-15" baseline="-13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https://webpdf4.icdd.com</a:t>
            </a:r>
            <a:r>
              <a:rPr lang="en-US" sz="2800" spc="-15" baseline="-13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55600" marR="99695" indent="-342900">
              <a:spcBef>
                <a:spcPts val="550"/>
              </a:spcBef>
              <a:buFont typeface="Wingdings" panose="05000000000000000000" pitchFamily="2" charset="2"/>
              <a:buChar char="§"/>
            </a:pP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Internet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ports allow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INTERNET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applications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to communicate with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one another over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the INTERNET. 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For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example, your web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browser uses port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80 to communicate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based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on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http://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in the URL or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port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443 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based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on</a:t>
            </a:r>
            <a:r>
              <a:rPr sz="1900" spc="-5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https://.</a:t>
            </a:r>
            <a:endParaRPr lang="en-US" sz="1900" spc="-5" dirty="0">
              <a:solidFill>
                <a:srgbClr val="3E3E3E"/>
              </a:solidFill>
              <a:latin typeface="Calibri"/>
              <a:cs typeface="Calibri"/>
            </a:endParaRPr>
          </a:p>
          <a:p>
            <a:pPr marL="355600" marR="99695" indent="-342900">
              <a:spcBef>
                <a:spcPts val="550"/>
              </a:spcBef>
              <a:buFont typeface="Wingdings" panose="05000000000000000000" pitchFamily="2" charset="2"/>
              <a:buChar char="§"/>
            </a:pP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Firewalls are the best way to open or close INTERNET ports. There are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twotypes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of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Firewalls:  software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and hardware. Firewalls are used to </a:t>
            </a:r>
            <a:r>
              <a:rPr sz="1900" spc="-25" dirty="0">
                <a:solidFill>
                  <a:srgbClr val="3E3E3E"/>
                </a:solidFill>
                <a:latin typeface="Calibri"/>
                <a:cs typeface="Calibri"/>
              </a:rPr>
              <a:t>monitor,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route (allow),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or restrict communication 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between INTERNET applications. They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can be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found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in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operating systems like Windows®, </a:t>
            </a:r>
            <a:r>
              <a:rPr sz="1900" spc="-25" dirty="0">
                <a:solidFill>
                  <a:srgbClr val="3E3E3E"/>
                </a:solidFill>
                <a:latin typeface="Calibri"/>
                <a:cs typeface="Calibri"/>
              </a:rPr>
              <a:t>in </a:t>
            </a:r>
            <a:r>
              <a:rPr sz="1900" spc="-40" dirty="0">
                <a:solidFill>
                  <a:srgbClr val="3E3E3E"/>
                </a:solidFill>
                <a:latin typeface="Calibri"/>
                <a:cs typeface="Calibri"/>
              </a:rPr>
              <a:t>routers, 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and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as stand-alone appliances. Home users have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little, </a:t>
            </a:r>
            <a:r>
              <a:rPr sz="1900" spc="-25" dirty="0">
                <a:solidFill>
                  <a:srgbClr val="3E3E3E"/>
                </a:solidFill>
                <a:latin typeface="Calibri"/>
                <a:cs typeface="Calibri"/>
              </a:rPr>
              <a:t>if </a:t>
            </a:r>
            <a:r>
              <a:rPr sz="1900" spc="-30" dirty="0">
                <a:solidFill>
                  <a:srgbClr val="3E3E3E"/>
                </a:solidFill>
                <a:latin typeface="Calibri"/>
                <a:cs typeface="Calibri"/>
              </a:rPr>
              <a:t>any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restrictions. </a:t>
            </a:r>
            <a:r>
              <a:rPr sz="1900" dirty="0">
                <a:solidFill>
                  <a:srgbClr val="3E3E3E"/>
                </a:solidFill>
                <a:latin typeface="Calibri"/>
                <a:cs typeface="Calibri"/>
              </a:rPr>
              <a:t>Business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and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government 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institutions usually have more restrictions and will likely require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changes to the firewall. If there are  no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restrictions, these ports are not blocked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by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your</a:t>
            </a:r>
            <a:r>
              <a:rPr sz="1900" spc="18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firewall.</a:t>
            </a:r>
            <a:endParaRPr lang="en-US" sz="1900" spc="-10" dirty="0">
              <a:solidFill>
                <a:srgbClr val="3E3E3E"/>
              </a:solidFill>
              <a:latin typeface="Calibri"/>
              <a:cs typeface="Calibri"/>
            </a:endParaRPr>
          </a:p>
          <a:p>
            <a:pPr marL="355600" marR="99695" indent="-342900">
              <a:spcBef>
                <a:spcPts val="550"/>
              </a:spcBef>
              <a:buFont typeface="Wingdings" panose="05000000000000000000" pitchFamily="2" charset="2"/>
              <a:buChar char="§"/>
            </a:pP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You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may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need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to explain the PDF-4+/Web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ports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to your </a:t>
            </a:r>
            <a:r>
              <a:rPr sz="1900" spc="-90" dirty="0">
                <a:solidFill>
                  <a:srgbClr val="3E3E3E"/>
                </a:solidFill>
                <a:latin typeface="Calibri"/>
                <a:cs typeface="Calibri"/>
              </a:rPr>
              <a:t>I.T.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Manager so these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ports </a:t>
            </a:r>
            <a:r>
              <a:rPr sz="1900" spc="-5" dirty="0">
                <a:solidFill>
                  <a:srgbClr val="3E3E3E"/>
                </a:solidFill>
                <a:latin typeface="Calibri"/>
                <a:cs typeface="Calibri"/>
              </a:rPr>
              <a:t>can be</a:t>
            </a:r>
            <a:r>
              <a:rPr sz="1900" spc="32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latin typeface="Calibri"/>
                <a:cs typeface="Calibri"/>
              </a:rPr>
              <a:t>opened.</a:t>
            </a:r>
            <a:endParaRPr sz="19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3291" y="1737360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0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400800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0" y="457200"/>
                </a:moveTo>
                <a:lnTo>
                  <a:pt x="12192000" y="457200"/>
                </a:lnTo>
                <a:lnTo>
                  <a:pt x="121920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1435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765535" y="6367271"/>
            <a:ext cx="780275" cy="438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9455" y="6330695"/>
            <a:ext cx="1200911" cy="493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76655" y="1033983"/>
            <a:ext cx="81013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60" dirty="0"/>
              <a:t>Why </a:t>
            </a:r>
            <a:r>
              <a:rPr spc="-25" dirty="0"/>
              <a:t>do we </a:t>
            </a:r>
            <a:r>
              <a:rPr spc="-40" dirty="0"/>
              <a:t>need </a:t>
            </a:r>
            <a:r>
              <a:rPr spc="-25" dirty="0"/>
              <a:t>to </a:t>
            </a:r>
            <a:r>
              <a:rPr spc="-40" dirty="0"/>
              <a:t>open </a:t>
            </a:r>
            <a:r>
              <a:rPr spc="-45" dirty="0"/>
              <a:t>Internet</a:t>
            </a:r>
            <a:r>
              <a:rPr spc="-630" dirty="0"/>
              <a:t> </a:t>
            </a:r>
            <a:r>
              <a:rPr spc="-70" dirty="0"/>
              <a:t>Ports?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76430" y="1677276"/>
            <a:ext cx="10008870" cy="3904615"/>
          </a:xfrm>
          <a:prstGeom prst="rect">
            <a:avLst/>
          </a:prstGeom>
        </p:spPr>
        <p:txBody>
          <a:bodyPr vert="horz" wrap="square" lIns="0" tIns="163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85"/>
              </a:spcBef>
            </a:pPr>
            <a:r>
              <a:rPr sz="1800" b="1" dirty="0">
                <a:solidFill>
                  <a:srgbClr val="3E3E3E"/>
                </a:solidFill>
                <a:latin typeface="Calibri"/>
                <a:cs typeface="Calibri"/>
              </a:rPr>
              <a:t>The </a:t>
            </a:r>
            <a:r>
              <a:rPr sz="1800" b="1" spc="-5" dirty="0">
                <a:solidFill>
                  <a:srgbClr val="3E3E3E"/>
                </a:solidFill>
                <a:latin typeface="Calibri"/>
                <a:cs typeface="Calibri"/>
              </a:rPr>
              <a:t>PDF-4+/Web </a:t>
            </a:r>
            <a:r>
              <a:rPr lang="en-US" sz="1800" b="1" dirty="0">
                <a:solidFill>
                  <a:srgbClr val="3E3E3E"/>
                </a:solidFill>
                <a:latin typeface="Calibri"/>
                <a:cs typeface="Calibri"/>
              </a:rPr>
              <a:t>2023</a:t>
            </a:r>
            <a:r>
              <a:rPr sz="1800" b="1" dirty="0">
                <a:solidFill>
                  <a:srgbClr val="3E3E3E"/>
                </a:solidFill>
                <a:latin typeface="Calibri"/>
                <a:cs typeface="Calibri"/>
              </a:rPr>
              <a:t> uses two ports: 22222</a:t>
            </a:r>
            <a:r>
              <a:rPr lang="en-US" b="1" dirty="0">
                <a:solidFill>
                  <a:srgbClr val="3E3E3E"/>
                </a:solidFill>
                <a:latin typeface="Calibri"/>
                <a:cs typeface="Calibri"/>
              </a:rPr>
              <a:t>0 </a:t>
            </a:r>
            <a:r>
              <a:rPr sz="1800" b="1" dirty="0">
                <a:solidFill>
                  <a:srgbClr val="3E3E3E"/>
                </a:solidFill>
                <a:latin typeface="Calibri"/>
                <a:cs typeface="Calibri"/>
              </a:rPr>
              <a:t>and 333</a:t>
            </a:r>
            <a:r>
              <a:rPr lang="en-US" sz="1800" b="1" dirty="0">
                <a:solidFill>
                  <a:srgbClr val="3E3E3E"/>
                </a:solidFill>
                <a:latin typeface="Calibri"/>
                <a:cs typeface="Calibri"/>
              </a:rPr>
              <a:t>1</a:t>
            </a:r>
            <a:r>
              <a:rPr sz="1800" b="1" dirty="0">
                <a:solidFill>
                  <a:srgbClr val="3E3E3E"/>
                </a:solidFill>
                <a:latin typeface="Calibri"/>
                <a:cs typeface="Calibri"/>
              </a:rPr>
              <a:t>. The server name is</a:t>
            </a:r>
            <a:r>
              <a:rPr sz="1800" b="1" spc="-21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800" b="1" u="heavy" spc="-5" dirty="0">
                <a:solidFill>
                  <a:srgbClr val="2998E3"/>
                </a:solidFill>
                <a:latin typeface="Calibri"/>
                <a:cs typeface="Calibri"/>
                <a:hlinkClick r:id="rId4"/>
              </a:rPr>
              <a:t>http</a:t>
            </a:r>
            <a:r>
              <a:rPr lang="en-US" sz="1800" b="1" u="heavy" spc="-5" dirty="0">
                <a:solidFill>
                  <a:srgbClr val="2998E3"/>
                </a:solidFill>
                <a:latin typeface="Calibri"/>
                <a:cs typeface="Calibri"/>
                <a:hlinkClick r:id="rId4"/>
              </a:rPr>
              <a:t>s</a:t>
            </a:r>
            <a:r>
              <a:rPr sz="1800" b="1" u="heavy" spc="-5" dirty="0">
                <a:solidFill>
                  <a:srgbClr val="2998E3"/>
                </a:solidFill>
                <a:latin typeface="Calibri"/>
                <a:cs typeface="Calibri"/>
                <a:hlinkClick r:id="rId4"/>
              </a:rPr>
              <a:t>://webpdf4.icdd.com</a:t>
            </a:r>
            <a:r>
              <a:rPr sz="1800" b="1" spc="-5" dirty="0">
                <a:solidFill>
                  <a:srgbClr val="3E3E3E"/>
                </a:solidFill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  <a:p>
            <a:pPr marL="12700" marR="5080" indent="-635">
              <a:lnSpc>
                <a:spcPts val="1939"/>
              </a:lnSpc>
              <a:spcBef>
                <a:spcPts val="1430"/>
              </a:spcBef>
            </a:pPr>
            <a:r>
              <a:rPr sz="1800" dirty="0">
                <a:solidFill>
                  <a:srgbClr val="3E3E3E"/>
                </a:solidFill>
                <a:latin typeface="Calibri"/>
                <a:cs typeface="Calibri"/>
              </a:rPr>
              <a:t>The ICDD communicator is an INTERNET application used to validate your software license. It also verifies  </a:t>
            </a:r>
            <a:r>
              <a:rPr sz="1800" spc="-5" dirty="0">
                <a:solidFill>
                  <a:srgbClr val="3E3E3E"/>
                </a:solidFill>
                <a:latin typeface="Calibri"/>
                <a:cs typeface="Calibri"/>
              </a:rPr>
              <a:t>that you </a:t>
            </a:r>
            <a:r>
              <a:rPr sz="1800" dirty="0">
                <a:solidFill>
                  <a:srgbClr val="3E3E3E"/>
                </a:solidFill>
                <a:latin typeface="Calibri"/>
                <a:cs typeface="Calibri"/>
              </a:rPr>
              <a:t>only have one instance of the PDF-4+/Web running at a time. </a:t>
            </a:r>
            <a:r>
              <a:rPr sz="1800" spc="-10" dirty="0">
                <a:solidFill>
                  <a:srgbClr val="3E3E3E"/>
                </a:solidFill>
                <a:latin typeface="Calibri"/>
                <a:cs typeface="Calibri"/>
              </a:rPr>
              <a:t>Once </a:t>
            </a:r>
            <a:r>
              <a:rPr sz="1800" spc="-5" dirty="0">
                <a:solidFill>
                  <a:srgbClr val="3E3E3E"/>
                </a:solidFill>
                <a:latin typeface="Calibri"/>
                <a:cs typeface="Calibri"/>
              </a:rPr>
              <a:t>you are verified, it </a:t>
            </a:r>
            <a:r>
              <a:rPr sz="1800" spc="-10" dirty="0">
                <a:solidFill>
                  <a:srgbClr val="3E3E3E"/>
                </a:solidFill>
                <a:latin typeface="Calibri"/>
                <a:cs typeface="Calibri"/>
              </a:rPr>
              <a:t>will display  </a:t>
            </a:r>
            <a:r>
              <a:rPr sz="1800" dirty="0">
                <a:solidFill>
                  <a:srgbClr val="3E3E3E"/>
                </a:solidFill>
                <a:latin typeface="Calibri"/>
                <a:cs typeface="Calibri"/>
              </a:rPr>
              <a:t>your license on your screen and you will be able to use the PDF-4+/Web </a:t>
            </a:r>
            <a:r>
              <a:rPr lang="en-US" sz="1800" dirty="0">
                <a:solidFill>
                  <a:srgbClr val="3E3E3E"/>
                </a:solidFill>
                <a:latin typeface="Calibri"/>
                <a:cs typeface="Calibri"/>
              </a:rPr>
              <a:t>2023</a:t>
            </a:r>
            <a:r>
              <a:rPr sz="1800" dirty="0">
                <a:solidFill>
                  <a:srgbClr val="3E3E3E"/>
                </a:solidFill>
                <a:latin typeface="Calibri"/>
                <a:cs typeface="Calibri"/>
              </a:rPr>
              <a:t>. </a:t>
            </a:r>
            <a:r>
              <a:rPr sz="1800" b="1" dirty="0">
                <a:solidFill>
                  <a:srgbClr val="3E3E3E"/>
                </a:solidFill>
                <a:latin typeface="Calibri"/>
                <a:cs typeface="Calibri"/>
              </a:rPr>
              <a:t>The </a:t>
            </a:r>
            <a:r>
              <a:rPr sz="1800" b="1" spc="-5" dirty="0">
                <a:solidFill>
                  <a:srgbClr val="3E3E3E"/>
                </a:solidFill>
                <a:latin typeface="Calibri"/>
                <a:cs typeface="Calibri"/>
              </a:rPr>
              <a:t>PDF-4+/Web </a:t>
            </a:r>
            <a:r>
              <a:rPr lang="en-US" sz="1800" b="1" dirty="0">
                <a:solidFill>
                  <a:srgbClr val="3E3E3E"/>
                </a:solidFill>
                <a:latin typeface="Calibri"/>
                <a:cs typeface="Calibri"/>
              </a:rPr>
              <a:t>2023</a:t>
            </a:r>
            <a:r>
              <a:rPr sz="1800" b="1" dirty="0">
                <a:solidFill>
                  <a:srgbClr val="3E3E3E"/>
                </a:solidFill>
                <a:latin typeface="Calibri"/>
                <a:cs typeface="Calibri"/>
              </a:rPr>
              <a:t> ICDD  communicator uses port</a:t>
            </a:r>
            <a:r>
              <a:rPr sz="1800" b="1" spc="-1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3E3E3E"/>
                </a:solidFill>
                <a:latin typeface="Calibri"/>
                <a:cs typeface="Calibri"/>
              </a:rPr>
              <a:t>2222</a:t>
            </a:r>
            <a:r>
              <a:rPr lang="en-US" sz="1800" b="1" dirty="0">
                <a:solidFill>
                  <a:srgbClr val="3E3E3E"/>
                </a:solidFill>
                <a:latin typeface="Calibri"/>
                <a:cs typeface="Calibri"/>
              </a:rPr>
              <a:t>0</a:t>
            </a:r>
            <a:r>
              <a:rPr sz="1800" dirty="0">
                <a:solidFill>
                  <a:srgbClr val="3E3E3E"/>
                </a:solidFill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  <a:p>
            <a:pPr marL="12700" marR="193040">
              <a:lnSpc>
                <a:spcPts val="1939"/>
              </a:lnSpc>
              <a:spcBef>
                <a:spcPts val="1405"/>
              </a:spcBef>
            </a:pPr>
            <a:r>
              <a:rPr sz="1800" spc="-5" dirty="0">
                <a:solidFill>
                  <a:srgbClr val="3E3E3E"/>
                </a:solidFill>
                <a:latin typeface="Calibri"/>
                <a:cs typeface="Calibri"/>
              </a:rPr>
              <a:t>The </a:t>
            </a:r>
            <a:r>
              <a:rPr sz="1800" dirty="0">
                <a:solidFill>
                  <a:srgbClr val="3E3E3E"/>
                </a:solidFill>
                <a:latin typeface="Calibri"/>
                <a:cs typeface="Calibri"/>
              </a:rPr>
              <a:t>ICDD Communicator enables access to the PDF-4+/Web when the USB dongle is connected. Stopping  the ICDD Communicator or removing the USB dongle will disable your access to the database.</a:t>
            </a:r>
            <a:endParaRPr sz="1800" dirty="0">
              <a:latin typeface="Calibri"/>
              <a:cs typeface="Calibri"/>
            </a:endParaRPr>
          </a:p>
          <a:p>
            <a:pPr marL="12700" marR="50800">
              <a:lnSpc>
                <a:spcPts val="2010"/>
              </a:lnSpc>
              <a:spcBef>
                <a:spcPts val="1340"/>
              </a:spcBef>
            </a:pPr>
            <a:r>
              <a:rPr sz="1800" dirty="0">
                <a:solidFill>
                  <a:srgbClr val="3E3E3E"/>
                </a:solidFill>
                <a:latin typeface="Calibri"/>
                <a:cs typeface="Calibri"/>
              </a:rPr>
              <a:t>The ICDD database also uses another INTERNET port. This allows you to retrieve information from our  database. </a:t>
            </a:r>
            <a:r>
              <a:rPr sz="1800" b="1" dirty="0">
                <a:solidFill>
                  <a:srgbClr val="3E3E3E"/>
                </a:solidFill>
                <a:latin typeface="Calibri"/>
                <a:cs typeface="Calibri"/>
              </a:rPr>
              <a:t>The </a:t>
            </a:r>
            <a:r>
              <a:rPr sz="1800" b="1" spc="-5" dirty="0">
                <a:solidFill>
                  <a:srgbClr val="3E3E3E"/>
                </a:solidFill>
                <a:latin typeface="Calibri"/>
                <a:cs typeface="Calibri"/>
              </a:rPr>
              <a:t>PDF-4+/Web </a:t>
            </a:r>
            <a:r>
              <a:rPr lang="en-US" sz="1800" b="1" dirty="0">
                <a:solidFill>
                  <a:srgbClr val="3E3E3E"/>
                </a:solidFill>
                <a:latin typeface="Calibri"/>
                <a:cs typeface="Calibri"/>
              </a:rPr>
              <a:t>2023</a:t>
            </a:r>
            <a:r>
              <a:rPr sz="1800" b="1" dirty="0">
                <a:solidFill>
                  <a:srgbClr val="3E3E3E"/>
                </a:solidFill>
                <a:latin typeface="Calibri"/>
                <a:cs typeface="Calibri"/>
              </a:rPr>
              <a:t> database uses port 333</a:t>
            </a:r>
            <a:r>
              <a:rPr lang="en-US" sz="1800" b="1" dirty="0">
                <a:solidFill>
                  <a:srgbClr val="3E3E3E"/>
                </a:solidFill>
                <a:latin typeface="Calibri"/>
                <a:cs typeface="Calibri"/>
              </a:rPr>
              <a:t>1</a:t>
            </a:r>
            <a:r>
              <a:rPr sz="1800" b="1" dirty="0">
                <a:solidFill>
                  <a:srgbClr val="3E3E3E"/>
                </a:solidFill>
                <a:latin typeface="Calibri"/>
                <a:cs typeface="Calibri"/>
              </a:rPr>
              <a:t>. </a:t>
            </a:r>
            <a:r>
              <a:rPr sz="1800" dirty="0">
                <a:solidFill>
                  <a:srgbClr val="3E3E3E"/>
                </a:solidFill>
                <a:latin typeface="Calibri"/>
                <a:cs typeface="Calibri"/>
              </a:rPr>
              <a:t>Most business and government users will need  </a:t>
            </a:r>
            <a:r>
              <a:rPr sz="1800" spc="-5" dirty="0">
                <a:solidFill>
                  <a:srgbClr val="3E3E3E"/>
                </a:solidFill>
                <a:latin typeface="Calibri"/>
                <a:cs typeface="Calibri"/>
              </a:rPr>
              <a:t>to consult their </a:t>
            </a:r>
            <a:r>
              <a:rPr sz="1800" spc="-80" dirty="0">
                <a:solidFill>
                  <a:srgbClr val="3E3E3E"/>
                </a:solidFill>
                <a:latin typeface="Calibri"/>
                <a:cs typeface="Calibri"/>
              </a:rPr>
              <a:t>I.T. </a:t>
            </a:r>
            <a:r>
              <a:rPr sz="1800" dirty="0">
                <a:solidFill>
                  <a:srgbClr val="3E3E3E"/>
                </a:solidFill>
                <a:latin typeface="Calibri"/>
                <a:cs typeface="Calibri"/>
              </a:rPr>
              <a:t>departments and provide </a:t>
            </a:r>
            <a:r>
              <a:rPr sz="1800" spc="-10" dirty="0">
                <a:solidFill>
                  <a:srgbClr val="3E3E3E"/>
                </a:solidFill>
                <a:latin typeface="Calibri"/>
                <a:cs typeface="Calibri"/>
              </a:rPr>
              <a:t>the following </a:t>
            </a:r>
            <a:r>
              <a:rPr sz="1800" spc="-5" dirty="0">
                <a:solidFill>
                  <a:srgbClr val="3E3E3E"/>
                </a:solidFill>
                <a:latin typeface="Calibri"/>
                <a:cs typeface="Calibri"/>
              </a:rPr>
              <a:t>to </a:t>
            </a:r>
            <a:r>
              <a:rPr sz="1800" spc="-10" dirty="0">
                <a:solidFill>
                  <a:srgbClr val="3E3E3E"/>
                </a:solidFill>
                <a:latin typeface="Calibri"/>
                <a:cs typeface="Calibri"/>
              </a:rPr>
              <a:t>facilitate opening </a:t>
            </a:r>
            <a:r>
              <a:rPr sz="1800" spc="-5" dirty="0">
                <a:solidFill>
                  <a:srgbClr val="3E3E3E"/>
                </a:solidFill>
                <a:latin typeface="Calibri"/>
                <a:cs typeface="Calibri"/>
              </a:rPr>
              <a:t>of</a:t>
            </a:r>
            <a:r>
              <a:rPr sz="1800" spc="18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E3E3E"/>
                </a:solidFill>
                <a:latin typeface="Calibri"/>
                <a:cs typeface="Calibri"/>
              </a:rPr>
              <a:t>ports: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ts val="1970"/>
              </a:lnSpc>
            </a:pPr>
            <a:r>
              <a:rPr sz="1800" b="1" dirty="0">
                <a:solidFill>
                  <a:srgbClr val="3E3E3E"/>
                </a:solidFill>
                <a:latin typeface="Calibri"/>
                <a:cs typeface="Calibri"/>
              </a:rPr>
              <a:t>Server = </a:t>
            </a:r>
            <a:r>
              <a:rPr sz="1800" b="1" u="heavy" spc="-5" dirty="0">
                <a:solidFill>
                  <a:srgbClr val="2998E3"/>
                </a:solidFill>
                <a:latin typeface="Calibri"/>
                <a:cs typeface="Calibri"/>
                <a:hlinkClick r:id="rId5"/>
              </a:rPr>
              <a:t>http://webpdf4.icdd.com</a:t>
            </a:r>
            <a:r>
              <a:rPr sz="1800" b="1" spc="-5" dirty="0">
                <a:solidFill>
                  <a:srgbClr val="2998E3"/>
                </a:solidFill>
                <a:latin typeface="Calibri"/>
                <a:cs typeface="Calibri"/>
                <a:hlinkClick r:id="rId5"/>
              </a:rPr>
              <a:t> </a:t>
            </a:r>
            <a:r>
              <a:rPr sz="1800" b="1" dirty="0">
                <a:solidFill>
                  <a:srgbClr val="3E3E3E"/>
                </a:solidFill>
                <a:latin typeface="Calibri"/>
                <a:cs typeface="Calibri"/>
              </a:rPr>
              <a:t>or IP Address 198.139.133.139 &amp; </a:t>
            </a:r>
            <a:r>
              <a:rPr sz="1800" b="1" spc="-15" dirty="0">
                <a:solidFill>
                  <a:srgbClr val="3E3E3E"/>
                </a:solidFill>
                <a:latin typeface="Calibri"/>
                <a:cs typeface="Calibri"/>
              </a:rPr>
              <a:t>TCP/IP </a:t>
            </a:r>
            <a:r>
              <a:rPr sz="1800" b="1" spc="-5" dirty="0">
                <a:solidFill>
                  <a:srgbClr val="3E3E3E"/>
                </a:solidFill>
                <a:latin typeface="Calibri"/>
                <a:cs typeface="Calibri"/>
              </a:rPr>
              <a:t>Ports=2222</a:t>
            </a:r>
            <a:r>
              <a:rPr lang="en-US" sz="1800" b="1" spc="-5" dirty="0">
                <a:solidFill>
                  <a:srgbClr val="3E3E3E"/>
                </a:solidFill>
                <a:latin typeface="Calibri"/>
                <a:cs typeface="Calibri"/>
              </a:rPr>
              <a:t>0</a:t>
            </a:r>
            <a:r>
              <a:rPr sz="1800" b="1" spc="-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3E3E3E"/>
                </a:solidFill>
                <a:latin typeface="Calibri"/>
                <a:cs typeface="Calibri"/>
              </a:rPr>
              <a:t>and</a:t>
            </a:r>
            <a:r>
              <a:rPr sz="1800" b="1" spc="-17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E3E3E"/>
                </a:solidFill>
                <a:latin typeface="Calibri"/>
                <a:cs typeface="Calibri"/>
              </a:rPr>
              <a:t>333</a:t>
            </a:r>
            <a:r>
              <a:rPr lang="en-US" sz="1800" b="1" spc="-5" dirty="0">
                <a:solidFill>
                  <a:srgbClr val="3E3E3E"/>
                </a:solidFill>
                <a:latin typeface="Calibri"/>
                <a:cs typeface="Calibri"/>
              </a:rPr>
              <a:t>1</a:t>
            </a:r>
            <a:r>
              <a:rPr sz="1800" spc="-5" dirty="0">
                <a:solidFill>
                  <a:srgbClr val="3E3E3E"/>
                </a:solidFill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1800" spc="-5" dirty="0">
                <a:solidFill>
                  <a:srgbClr val="3E3E3E"/>
                </a:solidFill>
                <a:latin typeface="Calibri"/>
                <a:cs typeface="Calibri"/>
              </a:rPr>
              <a:t>More information is </a:t>
            </a:r>
            <a:r>
              <a:rPr sz="1800" spc="-10" dirty="0">
                <a:solidFill>
                  <a:srgbClr val="3E3E3E"/>
                </a:solidFill>
                <a:latin typeface="Calibri"/>
                <a:cs typeface="Calibri"/>
              </a:rPr>
              <a:t>located at</a:t>
            </a:r>
            <a:r>
              <a:rPr sz="1800" spc="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lang="en-US" sz="1800" u="heavy" spc="-5" dirty="0">
                <a:solidFill>
                  <a:srgbClr val="2998E3"/>
                </a:solidFill>
                <a:latin typeface="Calibri"/>
                <a:cs typeface="Calibri"/>
                <a:hlinkClick r:id="rId6"/>
              </a:rPr>
              <a:t>http://webpdf4.icdd.com/2023/files/WebPDF42023ReadMe.pdf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3291" y="1737360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0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400800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0" y="457200"/>
                </a:moveTo>
                <a:lnTo>
                  <a:pt x="12192000" y="457200"/>
                </a:lnTo>
                <a:lnTo>
                  <a:pt x="121920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1435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765535" y="6367271"/>
            <a:ext cx="780275" cy="438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9455" y="6330695"/>
            <a:ext cx="1200911" cy="493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76019" y="1041908"/>
            <a:ext cx="838263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45" dirty="0"/>
              <a:t>How </a:t>
            </a:r>
            <a:r>
              <a:rPr spc="-50" dirty="0"/>
              <a:t>can </a:t>
            </a:r>
            <a:r>
              <a:rPr spc="-5" dirty="0"/>
              <a:t>I </a:t>
            </a:r>
            <a:r>
              <a:rPr spc="-50" dirty="0"/>
              <a:t>tell </a:t>
            </a:r>
            <a:r>
              <a:rPr spc="-25" dirty="0"/>
              <a:t>if </a:t>
            </a:r>
            <a:r>
              <a:rPr spc="-70" dirty="0"/>
              <a:t>my </a:t>
            </a:r>
            <a:r>
              <a:rPr spc="-100" dirty="0"/>
              <a:t>TCP/IP </a:t>
            </a:r>
            <a:r>
              <a:rPr spc="-45" dirty="0"/>
              <a:t>ports </a:t>
            </a:r>
            <a:r>
              <a:rPr spc="-60" dirty="0"/>
              <a:t>are</a:t>
            </a:r>
            <a:r>
              <a:rPr spc="-565" dirty="0"/>
              <a:t> </a:t>
            </a:r>
            <a:r>
              <a:rPr spc="-45" dirty="0"/>
              <a:t>open?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84509" y="1817794"/>
            <a:ext cx="9704070" cy="3653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indent="-457200">
              <a:lnSpc>
                <a:spcPts val="1835"/>
              </a:lnSpc>
              <a:spcBef>
                <a:spcPts val="105"/>
              </a:spcBef>
              <a:buClr>
                <a:srgbClr val="1B478C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1700" spc="-5" dirty="0">
                <a:solidFill>
                  <a:srgbClr val="3E3E3E"/>
                </a:solidFill>
                <a:latin typeface="Calibri"/>
                <a:cs typeface="Calibri"/>
              </a:rPr>
              <a:t>Download 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the port query </a:t>
            </a:r>
            <a:r>
              <a:rPr sz="1700" spc="-5" dirty="0">
                <a:solidFill>
                  <a:srgbClr val="3E3E3E"/>
                </a:solidFill>
                <a:latin typeface="Calibri"/>
                <a:cs typeface="Calibri"/>
              </a:rPr>
              <a:t>utility from</a:t>
            </a:r>
            <a:r>
              <a:rPr sz="1700" spc="-4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3E3E3E"/>
                </a:solidFill>
                <a:latin typeface="Calibri"/>
                <a:cs typeface="Calibri"/>
              </a:rPr>
              <a:t>Microsoft®</a:t>
            </a:r>
            <a:endParaRPr sz="1700" dirty="0">
              <a:latin typeface="Calibri"/>
              <a:cs typeface="Calibri"/>
            </a:endParaRPr>
          </a:p>
          <a:p>
            <a:pPr marL="469900">
              <a:lnSpc>
                <a:spcPts val="1835"/>
              </a:lnSpc>
            </a:pPr>
            <a:r>
              <a:rPr sz="1700" u="heavy" spc="-10" dirty="0">
                <a:solidFill>
                  <a:srgbClr val="2998E3"/>
                </a:solidFill>
                <a:latin typeface="Calibri"/>
                <a:cs typeface="Calibri"/>
                <a:hlinkClick r:id="rId4"/>
              </a:rPr>
              <a:t>http://www.microsoft.com/en-us/download/details.aspx?displaylang=en&amp;id=24009</a:t>
            </a:r>
            <a:endParaRPr sz="17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Clr>
                <a:srgbClr val="1B478C"/>
              </a:buClr>
              <a:buAutoNum type="arabicPeriod" startAt="2"/>
              <a:tabLst>
                <a:tab pos="469900" algn="l"/>
                <a:tab pos="470534" algn="l"/>
              </a:tabLst>
            </a:pP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Run the </a:t>
            </a:r>
            <a:r>
              <a:rPr sz="1700" spc="-5" dirty="0">
                <a:solidFill>
                  <a:srgbClr val="3E3E3E"/>
                </a:solidFill>
                <a:latin typeface="Calibri"/>
                <a:cs typeface="Calibri"/>
              </a:rPr>
              <a:t>downloaded 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file and </a:t>
            </a:r>
            <a:r>
              <a:rPr sz="1700" spc="-10" dirty="0">
                <a:solidFill>
                  <a:srgbClr val="3E3E3E"/>
                </a:solidFill>
                <a:latin typeface="Calibri"/>
                <a:cs typeface="Calibri"/>
              </a:rPr>
              <a:t>follow 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the </a:t>
            </a:r>
            <a:r>
              <a:rPr sz="1700" spc="-5" dirty="0">
                <a:solidFill>
                  <a:srgbClr val="3E3E3E"/>
                </a:solidFill>
                <a:latin typeface="Calibri"/>
                <a:cs typeface="Calibri"/>
              </a:rPr>
              <a:t>on-screen directions. </a:t>
            </a:r>
            <a:r>
              <a:rPr sz="1700" spc="-15" dirty="0">
                <a:solidFill>
                  <a:srgbClr val="3E3E3E"/>
                </a:solidFill>
                <a:latin typeface="Calibri"/>
                <a:cs typeface="Calibri"/>
              </a:rPr>
              <a:t>Make 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a </a:t>
            </a:r>
            <a:r>
              <a:rPr sz="1700" spc="-5" dirty="0">
                <a:solidFill>
                  <a:srgbClr val="3E3E3E"/>
                </a:solidFill>
                <a:latin typeface="Calibri"/>
                <a:cs typeface="Calibri"/>
              </a:rPr>
              <a:t>note 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of </a:t>
            </a:r>
            <a:r>
              <a:rPr sz="1700" spc="-5" dirty="0">
                <a:solidFill>
                  <a:srgbClr val="3E3E3E"/>
                </a:solidFill>
                <a:latin typeface="Calibri"/>
                <a:cs typeface="Calibri"/>
              </a:rPr>
              <a:t>where 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the </a:t>
            </a:r>
            <a:r>
              <a:rPr sz="1700" spc="-5" dirty="0">
                <a:solidFill>
                  <a:srgbClr val="3E3E3E"/>
                </a:solidFill>
                <a:latin typeface="Calibri"/>
                <a:cs typeface="Calibri"/>
              </a:rPr>
              <a:t>utility 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is</a:t>
            </a:r>
            <a:r>
              <a:rPr sz="1700" spc="-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placed.</a:t>
            </a:r>
            <a:endParaRPr sz="1700" dirty="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994"/>
              </a:spcBef>
              <a:buClr>
                <a:srgbClr val="1B478C"/>
              </a:buClr>
              <a:buAutoNum type="arabicPeriod" startAt="2"/>
              <a:tabLst>
                <a:tab pos="469900" algn="l"/>
                <a:tab pos="470534" algn="l"/>
              </a:tabLst>
            </a:pP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Find and run </a:t>
            </a:r>
            <a:r>
              <a:rPr sz="1700" spc="-10" dirty="0">
                <a:solidFill>
                  <a:srgbClr val="3E3E3E"/>
                </a:solidFill>
                <a:latin typeface="Calibri"/>
                <a:cs typeface="Calibri"/>
              </a:rPr>
              <a:t>portqryui.exe 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– the </a:t>
            </a:r>
            <a:r>
              <a:rPr sz="1700" spc="-10" dirty="0">
                <a:solidFill>
                  <a:srgbClr val="3E3E3E"/>
                </a:solidFill>
                <a:latin typeface="Calibri"/>
                <a:cs typeface="Calibri"/>
              </a:rPr>
              <a:t>default </a:t>
            </a:r>
            <a:r>
              <a:rPr sz="1700" spc="-5" dirty="0">
                <a:solidFill>
                  <a:srgbClr val="3E3E3E"/>
                </a:solidFill>
                <a:latin typeface="Calibri"/>
                <a:cs typeface="Calibri"/>
              </a:rPr>
              <a:t>location 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is</a:t>
            </a:r>
            <a:r>
              <a:rPr sz="1700" spc="-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3E3E3E"/>
                </a:solidFill>
                <a:latin typeface="Calibri"/>
                <a:cs typeface="Calibri"/>
              </a:rPr>
              <a:t>C:\PortQryUI\.</a:t>
            </a:r>
            <a:endParaRPr sz="1700" dirty="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990"/>
              </a:spcBef>
              <a:buClr>
                <a:srgbClr val="1B478C"/>
              </a:buClr>
              <a:buAutoNum type="arabicPeriod" startAt="2"/>
              <a:tabLst>
                <a:tab pos="469900" algn="l"/>
                <a:tab pos="470534" algn="l"/>
              </a:tabLst>
            </a:pPr>
            <a:r>
              <a:rPr sz="1700" spc="-10" dirty="0">
                <a:solidFill>
                  <a:srgbClr val="3E3E3E"/>
                </a:solidFill>
                <a:latin typeface="Calibri"/>
                <a:cs typeface="Calibri"/>
              </a:rPr>
              <a:t>Enter </a:t>
            </a:r>
            <a:r>
              <a:rPr sz="1700" spc="-5" dirty="0">
                <a:solidFill>
                  <a:srgbClr val="3E3E3E"/>
                </a:solidFill>
                <a:latin typeface="Calibri"/>
                <a:cs typeface="Calibri"/>
              </a:rPr>
              <a:t>“webpdf4.icdd.com” 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or 198.139.133.139 </a:t>
            </a:r>
            <a:r>
              <a:rPr sz="1700" spc="-15" dirty="0">
                <a:solidFill>
                  <a:srgbClr val="3E3E3E"/>
                </a:solidFill>
                <a:latin typeface="Calibri"/>
                <a:cs typeface="Calibri"/>
              </a:rPr>
              <a:t>for 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the</a:t>
            </a:r>
            <a:r>
              <a:rPr sz="1700" spc="-2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3E3E3E"/>
                </a:solidFill>
                <a:latin typeface="Calibri"/>
                <a:cs typeface="Calibri"/>
              </a:rPr>
              <a:t>destination.</a:t>
            </a:r>
            <a:endParaRPr sz="1700" dirty="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980"/>
              </a:spcBef>
              <a:buClr>
                <a:srgbClr val="1B478C"/>
              </a:buClr>
              <a:buAutoNum type="arabicPeriod" startAt="2"/>
              <a:tabLst>
                <a:tab pos="469900" algn="l"/>
                <a:tab pos="470534" algn="l"/>
              </a:tabLst>
            </a:pP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Select </a:t>
            </a:r>
            <a:r>
              <a:rPr sz="1700" spc="-5" dirty="0">
                <a:solidFill>
                  <a:srgbClr val="3E3E3E"/>
                </a:solidFill>
                <a:latin typeface="Calibri"/>
                <a:cs typeface="Calibri"/>
              </a:rPr>
              <a:t>“Manually Input 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Query</a:t>
            </a:r>
            <a:r>
              <a:rPr sz="1700" spc="-5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700" spc="-30" dirty="0">
                <a:solidFill>
                  <a:srgbClr val="3E3E3E"/>
                </a:solidFill>
                <a:latin typeface="Calibri"/>
                <a:cs typeface="Calibri"/>
              </a:rPr>
              <a:t>Ports”.</a:t>
            </a:r>
            <a:endParaRPr sz="1700" dirty="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994"/>
              </a:spcBef>
              <a:buClr>
                <a:srgbClr val="1B478C"/>
              </a:buClr>
              <a:buAutoNum type="arabicPeriod" startAt="2"/>
              <a:tabLst>
                <a:tab pos="469900" algn="l"/>
                <a:tab pos="470534" algn="l"/>
              </a:tabLst>
            </a:pPr>
            <a:r>
              <a:rPr sz="1700" spc="-10" dirty="0">
                <a:solidFill>
                  <a:srgbClr val="3E3E3E"/>
                </a:solidFill>
                <a:latin typeface="Calibri"/>
                <a:cs typeface="Calibri"/>
              </a:rPr>
              <a:t>Enter 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“2222</a:t>
            </a:r>
            <a:r>
              <a:rPr lang="en-US" sz="1700" dirty="0">
                <a:solidFill>
                  <a:srgbClr val="3E3E3E"/>
                </a:solidFill>
                <a:latin typeface="Calibri"/>
                <a:cs typeface="Calibri"/>
              </a:rPr>
              <a:t>0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, 333</a:t>
            </a:r>
            <a:r>
              <a:rPr lang="en-US" sz="1700" dirty="0">
                <a:solidFill>
                  <a:srgbClr val="3E3E3E"/>
                </a:solidFill>
                <a:latin typeface="Calibri"/>
                <a:cs typeface="Calibri"/>
              </a:rPr>
              <a:t>1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” </a:t>
            </a:r>
            <a:r>
              <a:rPr sz="1700" spc="-15" dirty="0">
                <a:solidFill>
                  <a:srgbClr val="3E3E3E"/>
                </a:solidFill>
                <a:latin typeface="Calibri"/>
                <a:cs typeface="Calibri"/>
              </a:rPr>
              <a:t>for 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the</a:t>
            </a:r>
            <a:r>
              <a:rPr sz="1700" spc="-1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ports.</a:t>
            </a:r>
            <a:endParaRPr sz="1700" dirty="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994"/>
              </a:spcBef>
              <a:buClr>
                <a:srgbClr val="1B478C"/>
              </a:buClr>
              <a:buAutoNum type="arabicPeriod" startAt="2"/>
              <a:tabLst>
                <a:tab pos="469900" algn="l"/>
                <a:tab pos="470534" algn="l"/>
              </a:tabLst>
            </a:pP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Open ports will </a:t>
            </a:r>
            <a:r>
              <a:rPr sz="1700" spc="-5" dirty="0">
                <a:solidFill>
                  <a:srgbClr val="3E3E3E"/>
                </a:solidFill>
                <a:latin typeface="Calibri"/>
                <a:cs typeface="Calibri"/>
              </a:rPr>
              <a:t>show as "LISTENING". </a:t>
            </a:r>
            <a:r>
              <a:rPr sz="1700" spc="-15" dirty="0">
                <a:solidFill>
                  <a:srgbClr val="3E3E3E"/>
                </a:solidFill>
                <a:latin typeface="Calibri"/>
                <a:cs typeface="Calibri"/>
              </a:rPr>
              <a:t>Any 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other </a:t>
            </a:r>
            <a:r>
              <a:rPr sz="1700" spc="-5" dirty="0">
                <a:solidFill>
                  <a:srgbClr val="3E3E3E"/>
                </a:solidFill>
                <a:latin typeface="Calibri"/>
                <a:cs typeface="Calibri"/>
              </a:rPr>
              <a:t>response means 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the ports </a:t>
            </a:r>
            <a:r>
              <a:rPr sz="1700" spc="-10" dirty="0">
                <a:solidFill>
                  <a:srgbClr val="3E3E3E"/>
                </a:solidFill>
                <a:latin typeface="Calibri"/>
                <a:cs typeface="Calibri"/>
              </a:rPr>
              <a:t>are 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not</a:t>
            </a:r>
            <a:r>
              <a:rPr sz="1700" spc="-8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open.</a:t>
            </a:r>
            <a:endParaRPr sz="1700" dirty="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980"/>
              </a:spcBef>
              <a:buClr>
                <a:srgbClr val="1B478C"/>
              </a:buClr>
              <a:buAutoNum type="arabicPeriod" startAt="2"/>
              <a:tabLst>
                <a:tab pos="469900" algn="l"/>
                <a:tab pos="470534" algn="l"/>
              </a:tabLst>
            </a:pP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If the ports </a:t>
            </a:r>
            <a:r>
              <a:rPr sz="1700" spc="-10" dirty="0">
                <a:solidFill>
                  <a:srgbClr val="3E3E3E"/>
                </a:solidFill>
                <a:latin typeface="Calibri"/>
                <a:cs typeface="Calibri"/>
              </a:rPr>
              <a:t>are 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not open, </a:t>
            </a:r>
            <a:r>
              <a:rPr sz="1700" spc="-10" dirty="0">
                <a:solidFill>
                  <a:srgbClr val="3E3E3E"/>
                </a:solidFill>
                <a:latin typeface="Calibri"/>
                <a:cs typeface="Calibri"/>
              </a:rPr>
              <a:t>contact your </a:t>
            </a:r>
            <a:r>
              <a:rPr sz="1700" spc="-80" dirty="0">
                <a:solidFill>
                  <a:srgbClr val="3E3E3E"/>
                </a:solidFill>
                <a:latin typeface="Calibri"/>
                <a:cs typeface="Calibri"/>
              </a:rPr>
              <a:t>I.T. </a:t>
            </a:r>
            <a:r>
              <a:rPr sz="1700" spc="-5" dirty="0">
                <a:solidFill>
                  <a:srgbClr val="3E3E3E"/>
                </a:solidFill>
                <a:latin typeface="Calibri"/>
                <a:cs typeface="Calibri"/>
              </a:rPr>
              <a:t>department. </a:t>
            </a:r>
            <a:r>
              <a:rPr sz="1700" spc="-35" dirty="0">
                <a:solidFill>
                  <a:srgbClr val="3E3E3E"/>
                </a:solidFill>
                <a:latin typeface="Calibri"/>
                <a:cs typeface="Calibri"/>
              </a:rPr>
              <a:t>Your </a:t>
            </a:r>
            <a:r>
              <a:rPr sz="1700" spc="-80" dirty="0">
                <a:solidFill>
                  <a:srgbClr val="3E3E3E"/>
                </a:solidFill>
                <a:latin typeface="Calibri"/>
                <a:cs typeface="Calibri"/>
              </a:rPr>
              <a:t>I.T. </a:t>
            </a:r>
            <a:r>
              <a:rPr sz="1700" spc="-5" dirty="0">
                <a:solidFill>
                  <a:srgbClr val="3E3E3E"/>
                </a:solidFill>
                <a:latin typeface="Calibri"/>
                <a:cs typeface="Calibri"/>
              </a:rPr>
              <a:t>department can </a:t>
            </a:r>
            <a:r>
              <a:rPr sz="1700" dirty="0">
                <a:solidFill>
                  <a:srgbClr val="3E3E3E"/>
                </a:solidFill>
                <a:latin typeface="Calibri"/>
                <a:cs typeface="Calibri"/>
              </a:rPr>
              <a:t>open these ports </a:t>
            </a:r>
            <a:r>
              <a:rPr sz="1700" spc="-15" dirty="0">
                <a:solidFill>
                  <a:srgbClr val="3E3E3E"/>
                </a:solidFill>
                <a:latin typeface="Calibri"/>
                <a:cs typeface="Calibri"/>
              </a:rPr>
              <a:t>for</a:t>
            </a:r>
            <a:r>
              <a:rPr sz="1700" spc="13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3E3E3E"/>
                </a:solidFill>
                <a:latin typeface="Calibri"/>
                <a:cs typeface="Calibri"/>
              </a:rPr>
              <a:t>you.</a:t>
            </a:r>
            <a:endParaRPr sz="1700" dirty="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990"/>
              </a:spcBef>
              <a:buClr>
                <a:srgbClr val="1B478C"/>
              </a:buClr>
              <a:buAutoNum type="arabicPeriod" startAt="2"/>
              <a:tabLst>
                <a:tab pos="469900" algn="l"/>
                <a:tab pos="470534" algn="l"/>
              </a:tabLst>
            </a:pPr>
            <a:r>
              <a:rPr sz="1700" b="1" spc="-5" dirty="0">
                <a:solidFill>
                  <a:srgbClr val="3E3E3E"/>
                </a:solidFill>
                <a:latin typeface="Calibri"/>
                <a:cs typeface="Calibri"/>
              </a:rPr>
              <a:t>The </a:t>
            </a:r>
            <a:r>
              <a:rPr sz="1700" b="1" spc="-10" dirty="0">
                <a:solidFill>
                  <a:srgbClr val="3E3E3E"/>
                </a:solidFill>
                <a:latin typeface="Calibri"/>
                <a:cs typeface="Calibri"/>
              </a:rPr>
              <a:t>next </a:t>
            </a:r>
            <a:r>
              <a:rPr sz="1700" b="1" dirty="0">
                <a:solidFill>
                  <a:srgbClr val="3E3E3E"/>
                </a:solidFill>
                <a:latin typeface="Calibri"/>
                <a:cs typeface="Calibri"/>
              </a:rPr>
              <a:t>slide </a:t>
            </a:r>
            <a:r>
              <a:rPr sz="1700" b="1" spc="-5" dirty="0">
                <a:solidFill>
                  <a:srgbClr val="3E3E3E"/>
                </a:solidFill>
                <a:latin typeface="Calibri"/>
                <a:cs typeface="Calibri"/>
              </a:rPr>
              <a:t>shows </a:t>
            </a:r>
            <a:r>
              <a:rPr sz="1700" b="1" spc="-10" dirty="0">
                <a:solidFill>
                  <a:srgbClr val="3E3E3E"/>
                </a:solidFill>
                <a:latin typeface="Calibri"/>
                <a:cs typeface="Calibri"/>
              </a:rPr>
              <a:t>you </a:t>
            </a:r>
            <a:r>
              <a:rPr sz="1700" b="1" spc="-5" dirty="0">
                <a:solidFill>
                  <a:srgbClr val="3E3E3E"/>
                </a:solidFill>
                <a:latin typeface="Calibri"/>
                <a:cs typeface="Calibri"/>
              </a:rPr>
              <a:t>how </a:t>
            </a:r>
            <a:r>
              <a:rPr sz="1700" b="1" spc="-10" dirty="0">
                <a:solidFill>
                  <a:srgbClr val="3E3E3E"/>
                </a:solidFill>
                <a:latin typeface="Calibri"/>
                <a:cs typeface="Calibri"/>
              </a:rPr>
              <a:t>to determine </a:t>
            </a:r>
            <a:r>
              <a:rPr sz="1700" b="1" dirty="0">
                <a:solidFill>
                  <a:srgbClr val="3E3E3E"/>
                </a:solidFill>
                <a:latin typeface="Calibri"/>
                <a:cs typeface="Calibri"/>
              </a:rPr>
              <a:t>if </a:t>
            </a:r>
            <a:r>
              <a:rPr sz="1700" b="1" spc="-10" dirty="0">
                <a:solidFill>
                  <a:srgbClr val="3E3E3E"/>
                </a:solidFill>
                <a:latin typeface="Calibri"/>
                <a:cs typeface="Calibri"/>
              </a:rPr>
              <a:t>your </a:t>
            </a:r>
            <a:r>
              <a:rPr sz="1700" b="1" spc="-5" dirty="0">
                <a:solidFill>
                  <a:srgbClr val="3E3E3E"/>
                </a:solidFill>
                <a:latin typeface="Calibri"/>
                <a:cs typeface="Calibri"/>
              </a:rPr>
              <a:t>ports </a:t>
            </a:r>
            <a:r>
              <a:rPr sz="1700" b="1" spc="-10" dirty="0">
                <a:solidFill>
                  <a:srgbClr val="3E3E3E"/>
                </a:solidFill>
                <a:latin typeface="Calibri"/>
                <a:cs typeface="Calibri"/>
              </a:rPr>
              <a:t>are</a:t>
            </a:r>
            <a:r>
              <a:rPr sz="1700" b="1" spc="-5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700" b="1" spc="-5" dirty="0">
                <a:solidFill>
                  <a:srgbClr val="3E3E3E"/>
                </a:solidFill>
                <a:latin typeface="Calibri"/>
                <a:cs typeface="Calibri"/>
              </a:rPr>
              <a:t>open.</a:t>
            </a:r>
            <a:endParaRPr sz="17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8A0C36D-F1AC-4E24-A882-35CECCF9C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620" y="775978"/>
            <a:ext cx="4731465" cy="5157216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0" y="6400800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0" y="457200"/>
                </a:moveTo>
                <a:lnTo>
                  <a:pt x="12192000" y="457200"/>
                </a:lnTo>
                <a:lnTo>
                  <a:pt x="121920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1435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765535" y="6367271"/>
            <a:ext cx="780275" cy="4389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9455" y="6330695"/>
            <a:ext cx="1200911" cy="4937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176019" y="304465"/>
            <a:ext cx="96272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40" dirty="0"/>
              <a:t>How</a:t>
            </a:r>
            <a:r>
              <a:rPr sz="3600" spc="-120" dirty="0"/>
              <a:t> </a:t>
            </a:r>
            <a:r>
              <a:rPr sz="3600" spc="-45" dirty="0"/>
              <a:t>can</a:t>
            </a:r>
            <a:r>
              <a:rPr sz="3600" spc="-110" dirty="0"/>
              <a:t> </a:t>
            </a:r>
            <a:r>
              <a:rPr sz="3600" dirty="0"/>
              <a:t>I</a:t>
            </a:r>
            <a:r>
              <a:rPr sz="3600" spc="-114" dirty="0"/>
              <a:t> </a:t>
            </a:r>
            <a:r>
              <a:rPr sz="3600" spc="-50" dirty="0"/>
              <a:t>tell</a:t>
            </a:r>
            <a:r>
              <a:rPr sz="3600" spc="-105" dirty="0"/>
              <a:t> </a:t>
            </a:r>
            <a:r>
              <a:rPr sz="3600" spc="-25" dirty="0"/>
              <a:t>if</a:t>
            </a:r>
            <a:r>
              <a:rPr sz="3600" spc="-95" dirty="0"/>
              <a:t> </a:t>
            </a:r>
            <a:r>
              <a:rPr sz="3600" spc="-65" dirty="0"/>
              <a:t>my</a:t>
            </a:r>
            <a:r>
              <a:rPr sz="3600" spc="-105" dirty="0"/>
              <a:t> </a:t>
            </a:r>
            <a:r>
              <a:rPr sz="3600" spc="-60" dirty="0"/>
              <a:t>computer’s</a:t>
            </a:r>
            <a:r>
              <a:rPr sz="3600" spc="-140" dirty="0"/>
              <a:t> </a:t>
            </a:r>
            <a:r>
              <a:rPr sz="3600" spc="-90" dirty="0"/>
              <a:t>TCP/IP</a:t>
            </a:r>
            <a:r>
              <a:rPr sz="3600" spc="-130" dirty="0"/>
              <a:t> </a:t>
            </a:r>
            <a:r>
              <a:rPr sz="3600" spc="-45" dirty="0"/>
              <a:t>ports</a:t>
            </a:r>
            <a:r>
              <a:rPr sz="3600" spc="-114" dirty="0"/>
              <a:t> </a:t>
            </a:r>
            <a:r>
              <a:rPr sz="3600" spc="-55" dirty="0"/>
              <a:t>are</a:t>
            </a:r>
            <a:r>
              <a:rPr sz="3600" spc="-114" dirty="0"/>
              <a:t> </a:t>
            </a:r>
            <a:r>
              <a:rPr sz="3600" spc="-45" dirty="0"/>
              <a:t>open?</a:t>
            </a:r>
            <a:endParaRPr sz="3600"/>
          </a:p>
        </p:txBody>
      </p:sp>
      <p:sp>
        <p:nvSpPr>
          <p:cNvPr id="8" name="object 8"/>
          <p:cNvSpPr txBox="1"/>
          <p:nvPr/>
        </p:nvSpPr>
        <p:spPr>
          <a:xfrm>
            <a:off x="8197595" y="3848100"/>
            <a:ext cx="2193290" cy="2032000"/>
          </a:xfrm>
          <a:prstGeom prst="rect">
            <a:avLst/>
          </a:prstGeom>
          <a:solidFill>
            <a:srgbClr val="8CB0E9"/>
          </a:solidFill>
        </p:spPr>
        <p:txBody>
          <a:bodyPr vert="horz" wrap="square" lIns="0" tIns="29845" rIns="0" bIns="0" rtlCol="0">
            <a:spAutoFit/>
          </a:bodyPr>
          <a:lstStyle/>
          <a:p>
            <a:pPr marL="90805" marR="130810">
              <a:lnSpc>
                <a:spcPct val="100000"/>
              </a:lnSpc>
              <a:spcBef>
                <a:spcPts val="235"/>
              </a:spcBef>
            </a:pPr>
            <a:r>
              <a:rPr sz="1800" spc="-5" dirty="0">
                <a:latin typeface="Calibri"/>
                <a:cs typeface="Calibri"/>
              </a:rPr>
              <a:t>Open ports </a:t>
            </a:r>
            <a:r>
              <a:rPr sz="1800" spc="-10" dirty="0">
                <a:latin typeface="Calibri"/>
                <a:cs typeface="Calibri"/>
              </a:rPr>
              <a:t>will </a:t>
            </a:r>
            <a:r>
              <a:rPr sz="1800" spc="-5" dirty="0">
                <a:latin typeface="Calibri"/>
                <a:cs typeface="Calibri"/>
              </a:rPr>
              <a:t>show  </a:t>
            </a:r>
            <a:r>
              <a:rPr sz="1800" dirty="0">
                <a:latin typeface="Calibri"/>
                <a:cs typeface="Calibri"/>
              </a:rPr>
              <a:t>as </a:t>
            </a:r>
            <a:r>
              <a:rPr sz="1800" spc="-5" dirty="0">
                <a:latin typeface="Calibri"/>
                <a:cs typeface="Calibri"/>
              </a:rPr>
              <a:t>"LISTENING".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Any</a:t>
            </a:r>
            <a:endParaRPr sz="1800">
              <a:latin typeface="Calibri"/>
              <a:cs typeface="Calibri"/>
            </a:endParaRPr>
          </a:p>
          <a:p>
            <a:pPr marL="90805" marR="17843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other response  </a:t>
            </a:r>
            <a:r>
              <a:rPr sz="1800" dirty="0">
                <a:latin typeface="Calibri"/>
                <a:cs typeface="Calibri"/>
              </a:rPr>
              <a:t>means </a:t>
            </a:r>
            <a:r>
              <a:rPr sz="1800" spc="-5" dirty="0">
                <a:latin typeface="Calibri"/>
                <a:cs typeface="Calibri"/>
              </a:rPr>
              <a:t>the ports </a:t>
            </a:r>
            <a:r>
              <a:rPr sz="1800" spc="-10" dirty="0">
                <a:latin typeface="Calibri"/>
                <a:cs typeface="Calibri"/>
              </a:rPr>
              <a:t>are  </a:t>
            </a:r>
            <a:r>
              <a:rPr sz="1800" spc="-5" dirty="0">
                <a:latin typeface="Calibri"/>
                <a:cs typeface="Calibri"/>
              </a:rPr>
              <a:t>not closed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10" dirty="0">
                <a:latin typeface="Calibri"/>
                <a:cs typeface="Calibri"/>
              </a:rPr>
              <a:t>you  will </a:t>
            </a:r>
            <a:r>
              <a:rPr sz="1800" spc="-5" dirty="0">
                <a:latin typeface="Calibri"/>
                <a:cs typeface="Calibri"/>
              </a:rPr>
              <a:t>not </a:t>
            </a:r>
            <a:r>
              <a:rPr sz="1800" dirty="0">
                <a:latin typeface="Calibri"/>
                <a:cs typeface="Calibri"/>
              </a:rPr>
              <a:t>be </a:t>
            </a:r>
            <a:r>
              <a:rPr sz="1800" spc="-5" dirty="0">
                <a:latin typeface="Calibri"/>
                <a:cs typeface="Calibri"/>
              </a:rPr>
              <a:t>able </a:t>
            </a:r>
            <a:r>
              <a:rPr sz="1800" spc="-10" dirty="0">
                <a:latin typeface="Calibri"/>
                <a:cs typeface="Calibri"/>
              </a:rPr>
              <a:t>to  </a:t>
            </a:r>
            <a:r>
              <a:rPr sz="1800" spc="-5" dirty="0">
                <a:latin typeface="Calibri"/>
                <a:cs typeface="Calibri"/>
              </a:rPr>
              <a:t>access the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database.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14359" y="909827"/>
            <a:ext cx="2941320" cy="2153920"/>
          </a:xfrm>
          <a:prstGeom prst="rect">
            <a:avLst/>
          </a:prstGeom>
          <a:solidFill>
            <a:srgbClr val="8CB0E9"/>
          </a:solidFill>
        </p:spPr>
        <p:txBody>
          <a:bodyPr vert="horz" wrap="square" lIns="0" tIns="29845" rIns="0" bIns="0" rtlCol="0">
            <a:spAutoFit/>
          </a:bodyPr>
          <a:lstStyle/>
          <a:p>
            <a:pPr marL="91440" marR="122555">
              <a:lnSpc>
                <a:spcPct val="100000"/>
              </a:lnSpc>
              <a:spcBef>
                <a:spcPts val="235"/>
              </a:spcBef>
            </a:pPr>
            <a:r>
              <a:rPr sz="1800" spc="-10" dirty="0">
                <a:latin typeface="Calibri"/>
                <a:cs typeface="Calibri"/>
              </a:rPr>
              <a:t>Enter </a:t>
            </a:r>
            <a:r>
              <a:rPr sz="1800" spc="-5" dirty="0">
                <a:latin typeface="Calibri"/>
                <a:cs typeface="Calibri"/>
              </a:rPr>
              <a:t>“webpdf4.icdd.com” or  the </a:t>
            </a:r>
            <a:r>
              <a:rPr sz="1800" dirty="0">
                <a:latin typeface="Calibri"/>
                <a:cs typeface="Calibri"/>
              </a:rPr>
              <a:t>IP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198.139.133.139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91440" marR="13716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Select “Manually input </a:t>
            </a:r>
            <a:r>
              <a:rPr sz="1800" dirty="0">
                <a:latin typeface="Calibri"/>
                <a:cs typeface="Calibri"/>
              </a:rPr>
              <a:t>query  </a:t>
            </a:r>
            <a:r>
              <a:rPr sz="1800" spc="-30" dirty="0">
                <a:latin typeface="Calibri"/>
                <a:cs typeface="Calibri"/>
              </a:rPr>
              <a:t>ports”.</a:t>
            </a:r>
            <a:endParaRPr sz="1800" dirty="0">
              <a:latin typeface="Calibri"/>
              <a:cs typeface="Calibri"/>
            </a:endParaRPr>
          </a:p>
          <a:p>
            <a:pPr marL="91440" marR="410845">
              <a:lnSpc>
                <a:spcPct val="100000"/>
              </a:lnSpc>
              <a:spcBef>
                <a:spcPts val="955"/>
              </a:spcBef>
            </a:pPr>
            <a:r>
              <a:rPr sz="1800" spc="-10" dirty="0">
                <a:latin typeface="Calibri"/>
                <a:cs typeface="Calibri"/>
              </a:rPr>
              <a:t>Enter </a:t>
            </a:r>
            <a:r>
              <a:rPr sz="1800" spc="-5" dirty="0">
                <a:latin typeface="Calibri"/>
                <a:cs typeface="Calibri"/>
              </a:rPr>
              <a:t>ports “2222</a:t>
            </a:r>
            <a:r>
              <a:rPr lang="en-US" sz="1800" spc="-5" dirty="0">
                <a:latin typeface="Calibri"/>
                <a:cs typeface="Calibri"/>
              </a:rPr>
              <a:t>0</a:t>
            </a:r>
            <a:r>
              <a:rPr sz="1800" spc="-5" dirty="0">
                <a:latin typeface="Calibri"/>
                <a:cs typeface="Calibri"/>
              </a:rPr>
              <a:t>, </a:t>
            </a:r>
            <a:r>
              <a:rPr sz="1800" dirty="0">
                <a:latin typeface="Calibri"/>
                <a:cs typeface="Calibri"/>
              </a:rPr>
              <a:t>333</a:t>
            </a:r>
            <a:r>
              <a:rPr lang="en-US" sz="1800" dirty="0">
                <a:latin typeface="Calibri"/>
                <a:cs typeface="Calibri"/>
              </a:rPr>
              <a:t>1</a:t>
            </a:r>
            <a:r>
              <a:rPr sz="1800" dirty="0">
                <a:latin typeface="Calibri"/>
                <a:cs typeface="Calibri"/>
              </a:rPr>
              <a:t>”  </a:t>
            </a:r>
            <a:r>
              <a:rPr sz="1800" spc="-15" dirty="0">
                <a:latin typeface="Calibri"/>
                <a:cs typeface="Calibri"/>
              </a:rPr>
              <a:t>Protocol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TCP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14359" y="3284220"/>
            <a:ext cx="2193290" cy="368935"/>
          </a:xfrm>
          <a:prstGeom prst="rect">
            <a:avLst/>
          </a:prstGeom>
          <a:solidFill>
            <a:srgbClr val="8CB0E9"/>
          </a:solidFill>
        </p:spPr>
        <p:txBody>
          <a:bodyPr vert="horz" wrap="square" lIns="0" tIns="2984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35"/>
              </a:spcBef>
            </a:pPr>
            <a:r>
              <a:rPr sz="1800" spc="-10" dirty="0">
                <a:latin typeface="Calibri"/>
                <a:cs typeface="Calibri"/>
              </a:rPr>
              <a:t>Click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“Query”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83659" y="3151821"/>
            <a:ext cx="6231255" cy="318135"/>
          </a:xfrm>
          <a:custGeom>
            <a:avLst/>
            <a:gdLst/>
            <a:ahLst/>
            <a:cxnLst/>
            <a:rect l="l" t="t" r="r" b="b"/>
            <a:pathLst>
              <a:path w="6231255" h="318135">
                <a:moveTo>
                  <a:pt x="6230899" y="317550"/>
                </a:moveTo>
                <a:lnTo>
                  <a:pt x="0" y="0"/>
                </a:lnTo>
              </a:path>
            </a:pathLst>
          </a:custGeom>
          <a:ln w="12700">
            <a:solidFill>
              <a:srgbClr val="1B47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920243" y="3114418"/>
            <a:ext cx="78105" cy="76200"/>
          </a:xfrm>
          <a:custGeom>
            <a:avLst/>
            <a:gdLst/>
            <a:ahLst/>
            <a:cxnLst/>
            <a:rect l="l" t="t" r="r" b="b"/>
            <a:pathLst>
              <a:path w="78105" h="76200">
                <a:moveTo>
                  <a:pt x="78041" y="0"/>
                </a:moveTo>
                <a:lnTo>
                  <a:pt x="0" y="34163"/>
                </a:lnTo>
                <a:lnTo>
                  <a:pt x="74155" y="76098"/>
                </a:lnTo>
                <a:lnTo>
                  <a:pt x="78041" y="0"/>
                </a:lnTo>
                <a:close/>
              </a:path>
            </a:pathLst>
          </a:custGeom>
          <a:solidFill>
            <a:srgbClr val="1B478C"/>
          </a:solid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07D3DC3-1225-4993-9430-790A205C42FD}"/>
              </a:ext>
            </a:extLst>
          </p:cNvPr>
          <p:cNvCxnSpPr/>
          <p:nvPr/>
        </p:nvCxnSpPr>
        <p:spPr>
          <a:xfrm flipH="1">
            <a:off x="2403454" y="4111811"/>
            <a:ext cx="5794141" cy="1145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643608C-1476-4E78-8E4F-CBBE5224CAAA}"/>
              </a:ext>
            </a:extLst>
          </p:cNvPr>
          <p:cNvCxnSpPr/>
          <p:nvPr/>
        </p:nvCxnSpPr>
        <p:spPr>
          <a:xfrm flipH="1">
            <a:off x="2438400" y="4130034"/>
            <a:ext cx="5759195" cy="899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41E7D37-7852-44C4-8061-F6D5ED1D41C1}"/>
              </a:ext>
            </a:extLst>
          </p:cNvPr>
          <p:cNvCxnSpPr>
            <a:stCxn id="9" idx="1"/>
          </p:cNvCxnSpPr>
          <p:nvPr/>
        </p:nvCxnSpPr>
        <p:spPr>
          <a:xfrm flipH="1">
            <a:off x="1920243" y="1986787"/>
            <a:ext cx="6294116" cy="2230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3BA9CD4-5354-49C0-96E5-F0A228B14580}"/>
              </a:ext>
            </a:extLst>
          </p:cNvPr>
          <p:cNvCxnSpPr/>
          <p:nvPr/>
        </p:nvCxnSpPr>
        <p:spPr>
          <a:xfrm flipH="1">
            <a:off x="3048000" y="1295400"/>
            <a:ext cx="51495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AE92B29E-C4B9-448E-B762-C2820EDB214F}"/>
              </a:ext>
            </a:extLst>
          </p:cNvPr>
          <p:cNvCxnSpPr/>
          <p:nvPr/>
        </p:nvCxnSpPr>
        <p:spPr>
          <a:xfrm rot="10800000">
            <a:off x="2209800" y="2438400"/>
            <a:ext cx="6096000" cy="152400"/>
          </a:xfrm>
          <a:prstGeom prst="bentConnector3">
            <a:avLst>
              <a:gd name="adj1" fmla="val 8712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9011731-E880-47D9-9365-B509B7A9C81F}"/>
              </a:ext>
            </a:extLst>
          </p:cNvPr>
          <p:cNvCxnSpPr/>
          <p:nvPr/>
        </p:nvCxnSpPr>
        <p:spPr>
          <a:xfrm flipH="1" flipV="1">
            <a:off x="4648200" y="2438400"/>
            <a:ext cx="3566159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3291" y="1737360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096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400800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0" y="457200"/>
                </a:moveTo>
                <a:lnTo>
                  <a:pt x="12192000" y="457200"/>
                </a:lnTo>
                <a:lnTo>
                  <a:pt x="121920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1435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765535" y="6367271"/>
            <a:ext cx="780275" cy="438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9455" y="6330695"/>
            <a:ext cx="1200911" cy="493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76019" y="1041908"/>
            <a:ext cx="52254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45" dirty="0"/>
              <a:t>Tips </a:t>
            </a:r>
            <a:r>
              <a:rPr spc="-40" dirty="0"/>
              <a:t>with </a:t>
            </a:r>
            <a:r>
              <a:rPr spc="-75" dirty="0"/>
              <a:t>Vendor</a:t>
            </a:r>
            <a:r>
              <a:rPr spc="-335" dirty="0"/>
              <a:t> </a:t>
            </a:r>
            <a:r>
              <a:rPr spc="-60" dirty="0"/>
              <a:t>Software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83995" y="1831505"/>
            <a:ext cx="9843770" cy="2202526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469900" marR="5080" indent="-457200">
              <a:lnSpc>
                <a:spcPts val="2160"/>
              </a:lnSpc>
              <a:spcBef>
                <a:spcPts val="375"/>
              </a:spcBef>
              <a:buClr>
                <a:srgbClr val="1B478C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If you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are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using vendor software, you would likely build binary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files. In this case, make sure 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you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are on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 </a:t>
            </a:r>
            <a:r>
              <a:rPr sz="2000" b="1" dirty="0">
                <a:solidFill>
                  <a:srgbClr val="3E3E3E"/>
                </a:solidFill>
                <a:latin typeface="Calibri"/>
                <a:cs typeface="Calibri"/>
              </a:rPr>
              <a:t>“wired connection”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.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Also,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make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sure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network adapter does not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go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into 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power saving mode by unchecking </a:t>
            </a:r>
            <a:r>
              <a:rPr sz="2000" spc="-30" dirty="0">
                <a:solidFill>
                  <a:srgbClr val="3E3E3E"/>
                </a:solidFill>
                <a:latin typeface="Calibri"/>
                <a:cs typeface="Calibri"/>
              </a:rPr>
              <a:t>“Allow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the computer to turn off this device to save  </a:t>
            </a:r>
            <a:r>
              <a:rPr sz="2000" spc="5" dirty="0">
                <a:solidFill>
                  <a:srgbClr val="3E3E3E"/>
                </a:solidFill>
                <a:latin typeface="Calibri"/>
                <a:cs typeface="Calibri"/>
              </a:rPr>
              <a:t>power”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in the “Device </a:t>
            </a:r>
            <a:r>
              <a:rPr sz="2000" spc="-15" dirty="0">
                <a:solidFill>
                  <a:srgbClr val="3E3E3E"/>
                </a:solidFill>
                <a:latin typeface="Calibri"/>
                <a:cs typeface="Calibri"/>
              </a:rPr>
              <a:t>Manager”.  </a:t>
            </a:r>
            <a:r>
              <a:rPr sz="2000" spc="-50" dirty="0">
                <a:solidFill>
                  <a:srgbClr val="3E3E3E"/>
                </a:solidFill>
                <a:latin typeface="Calibri"/>
                <a:cs typeface="Calibri"/>
              </a:rPr>
              <a:t>You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may need your </a:t>
            </a:r>
            <a:r>
              <a:rPr sz="2000" spc="-105" dirty="0">
                <a:solidFill>
                  <a:srgbClr val="3E3E3E"/>
                </a:solidFill>
                <a:latin typeface="Calibri"/>
                <a:cs typeface="Calibri"/>
              </a:rPr>
              <a:t>I.T.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Department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to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set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this</a:t>
            </a:r>
            <a:r>
              <a:rPr sz="2000" spc="17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option.</a:t>
            </a:r>
            <a:endParaRPr sz="2000" dirty="0">
              <a:latin typeface="Calibri"/>
              <a:cs typeface="Calibri"/>
            </a:endParaRPr>
          </a:p>
          <a:p>
            <a:pPr marL="469900" marR="215900" indent="-457200" algn="just">
              <a:lnSpc>
                <a:spcPts val="2160"/>
              </a:lnSpc>
              <a:spcBef>
                <a:spcPts val="1400"/>
              </a:spcBef>
              <a:buClr>
                <a:srgbClr val="1B478C"/>
              </a:buClr>
              <a:buAutoNum type="arabicPeriod"/>
              <a:tabLst>
                <a:tab pos="470534" algn="l"/>
              </a:tabLst>
            </a:pP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If your 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vendor’s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software does not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work with the current PDF-4+/Web </a:t>
            </a:r>
            <a:r>
              <a:rPr lang="en-US" sz="2000" dirty="0">
                <a:solidFill>
                  <a:srgbClr val="3E3E3E"/>
                </a:solidFill>
                <a:latin typeface="Calibri"/>
                <a:cs typeface="Calibri"/>
              </a:rPr>
              <a:t>2023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,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you will still 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need to install and register the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PDF-4+/Web </a:t>
            </a:r>
            <a:r>
              <a:rPr lang="en-US" sz="2000" dirty="0">
                <a:solidFill>
                  <a:srgbClr val="3E3E3E"/>
                </a:solidFill>
                <a:latin typeface="Calibri"/>
                <a:cs typeface="Calibri"/>
              </a:rPr>
              <a:t>2023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. 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This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will allow you to use the PDF-4+/  Web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202</a:t>
            </a:r>
            <a:r>
              <a:rPr lang="en-US" sz="2000" dirty="0">
                <a:solidFill>
                  <a:srgbClr val="3E3E3E"/>
                </a:solidFill>
                <a:latin typeface="Calibri"/>
                <a:cs typeface="Calibri"/>
              </a:rPr>
              <a:t>2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 product by extending last 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year’s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product by one</a:t>
            </a:r>
            <a:r>
              <a:rPr sz="2000" spc="-5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spc="-45" dirty="0">
                <a:solidFill>
                  <a:srgbClr val="3E3E3E"/>
                </a:solidFill>
                <a:latin typeface="Calibri"/>
                <a:cs typeface="Calibri"/>
              </a:rPr>
              <a:t>year.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1609</Words>
  <Application>Microsoft Office PowerPoint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Calibri Light</vt:lpstr>
      <vt:lpstr>Times New Roman</vt:lpstr>
      <vt:lpstr>Wingdings</vt:lpstr>
      <vt:lpstr>Office Theme</vt:lpstr>
      <vt:lpstr>PowerPoint Presentation</vt:lpstr>
      <vt:lpstr>What is Network Latency? I’m more familiar with bandwidth.</vt:lpstr>
      <vt:lpstr>Examining Network Latency – Reliable Connection</vt:lpstr>
      <vt:lpstr>Examining Network Latency – Unreliable Connection</vt:lpstr>
      <vt:lpstr>Why do we need to open Internet Ports?</vt:lpstr>
      <vt:lpstr>Why do we need to open Internet Ports?</vt:lpstr>
      <vt:lpstr>How can I tell if my TCP/IP ports are open?</vt:lpstr>
      <vt:lpstr>How can I tell if my computer’s TCP/IP ports are open?</vt:lpstr>
      <vt:lpstr>Tips with Vendor Software</vt:lpstr>
      <vt:lpstr>Installing your product</vt:lpstr>
      <vt:lpstr>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ICDD TEMPLATE</dc:title>
  <dc:creator>Helen McDonnell</dc:creator>
  <cp:lastModifiedBy>Joseph Sunzeri</cp:lastModifiedBy>
  <cp:revision>9</cp:revision>
  <dcterms:created xsi:type="dcterms:W3CDTF">2021-08-31T08:58:08Z</dcterms:created>
  <dcterms:modified xsi:type="dcterms:W3CDTF">2022-08-24T19:06:26Z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2017-11-08T00:00:00Z</vt:filetime>
  </property>
  <property fmtid="{D5CDD505-2E9C-101B-9397-08002B2CF9AE}" pid="3" name="Creator">
    <vt:lpwstr>Acrobat PDFMaker 11 for PowerPoint</vt:lpwstr>
  </property>
  <property fmtid="{D5CDD505-2E9C-101B-9397-08002B2CF9AE}" pid="4" name="LastSaved">
    <vt:filetime>2021-08-31T00:00:00Z</vt:filetime>
  </property>
</Properties>
</file>